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581" r:id="rId2"/>
    <p:sldId id="593" r:id="rId3"/>
    <p:sldId id="58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/>
    <p:restoredTop sz="96281"/>
  </p:normalViewPr>
  <p:slideViewPr>
    <p:cSldViewPr snapToGrid="0" snapToObjects="1">
      <p:cViewPr varScale="1">
        <p:scale>
          <a:sx n="116" d="100"/>
          <a:sy n="116" d="100"/>
        </p:scale>
        <p:origin x="22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1CE50-1C56-1143-9965-FBB93E5EA1E2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C11D1-DAB8-C94C-BB00-D86E716CD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8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F1E6B-05E1-704A-967F-84B50984F5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8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F1E6B-05E1-704A-967F-84B50984F56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36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F1E6B-05E1-704A-967F-84B50984F56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2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EEFB1-EFD6-1D4F-817B-A37385F8A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A48392-F756-0348-A18D-6F545D3EB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2E796-A3F5-1649-BB47-DE6BF94E7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EBB-EB92-3146-89EA-765E4536065C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69C43-FF08-834B-9023-1DEDC37D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AFEE1-D454-164D-AB37-732A5D6D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D0DF-B66C-7C4A-B601-56EB034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4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BC0E2-7054-D245-AB2F-E4964F708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BD2F1C-761E-C740-AF3F-772FD0BA6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8FC1E-CF69-444F-9DF9-2B04E158B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EBB-EB92-3146-89EA-765E4536065C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540E2-B71B-0643-BE08-F550DE1B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A9CCA-53AB-1B42-BDD1-9E36AC66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D0DF-B66C-7C4A-B601-56EB034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E712A-8B4D-104B-976B-B457453E5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174C6E-1742-A742-9556-C400A6F4E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F08F3-BDA2-4248-9AD7-C150A21C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EBB-EB92-3146-89EA-765E4536065C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797CE-ED9F-DC47-B08D-DED69F9FF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8394-6FE2-3B4A-A2A8-5BE98470B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D0DF-B66C-7C4A-B601-56EB034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67059-FE75-AF4A-A7D5-A8D9BEBA2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CB452-496E-0748-BD0C-344D73466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10D82-8CDE-CF42-B726-1711CE5F0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EBB-EB92-3146-89EA-765E4536065C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FBEB1-8AD7-5D4D-879E-2F339FEEA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788D0-BABB-B44B-B00C-8032DBAA4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D0DF-B66C-7C4A-B601-56EB034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4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6916-52EE-A648-AD0E-E43237FA5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F304E-5F56-A34C-8C45-C1F741712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F9E17-9835-F549-8CF9-2CA74AFC0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EBB-EB92-3146-89EA-765E4536065C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4E743-75BC-5C4A-A5AF-390930B77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7A8F6-235A-7042-AB62-D8745D0D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D0DF-B66C-7C4A-B601-56EB034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1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694A2-F082-E742-AACB-74B990959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41F7D-30DA-604B-84D9-620734A50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A161B-87D1-4247-B08A-A010527C0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D91D0-1096-8541-AAA2-049140C5D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EBB-EB92-3146-89EA-765E4536065C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64688-1067-A94F-8CC8-265BCCB15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84079-5B10-BA4D-B890-295765A7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D0DF-B66C-7C4A-B601-56EB034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D1E7-7564-7649-9FAC-2AFB0BCD5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01452-0AC4-5741-83A2-99B066A2D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1A4E3-9B0E-D745-8991-31755E790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83A39-6B42-DF49-B17C-7376A8039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0B4E44-B364-A54D-BF5F-A327BB4CA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3510BD-C978-D641-B2B0-B5A0F3AF8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EBB-EB92-3146-89EA-765E4536065C}" type="datetimeFigureOut">
              <a:rPr lang="en-US" smtClean="0"/>
              <a:t>1/31/24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6AFF83-214C-7E43-90B8-85D67C324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39040B-930B-0741-AC33-300B66129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D0DF-B66C-7C4A-B601-56EB034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4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E5AED-E878-964B-8EBF-CA7E7E29A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857521-EDC5-034B-A140-B682410F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EBB-EB92-3146-89EA-765E4536065C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98B870-7FDC-BF4D-8ADC-26326842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FF3491-7954-2540-ACC6-4AE1D8FF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D0DF-B66C-7C4A-B601-56EB034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0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725D9C-84DA-4347-B060-DACEF2733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EBB-EB92-3146-89EA-765E4536065C}" type="datetimeFigureOut">
              <a:rPr lang="en-US" smtClean="0"/>
              <a:t>1/31/24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04A8A9-BDF2-4D4C-B3FE-7AD55A304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846C2-82C9-994E-88EF-4D1CD4195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D0DF-B66C-7C4A-B601-56EB034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6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FD238-E745-BA4F-AB17-39177E15A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78EC1-B238-9949-8A6C-3A97C504E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8A24D-BA46-E046-9A9A-545A86B89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4D360-06D9-0F4C-AD6C-4764F46D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EBB-EB92-3146-89EA-765E4536065C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29FBB-AAFA-0C48-A2FC-D141F9395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D4827-8ABC-B147-9FB5-7C5BD0C29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D0DF-B66C-7C4A-B601-56EB034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9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F599-9613-9D4D-B80A-BF2AC118F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BF857D-6EC1-514D-A878-8E793421A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A484A-D98C-6341-99EC-D15614EC2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7092B-2695-5C48-9A54-000C7B262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7EBB-EB92-3146-89EA-765E4536065C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586B6-767A-274F-84ED-BFF858AB7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E96E5-42F6-B048-A833-867BB799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D0DF-B66C-7C4A-B601-56EB034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4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B09B11-AA41-F040-BB3A-33267E430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AA9F0-61CF-8449-A91D-43363F033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2A80F-9E6D-5D4A-83A3-632372C19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7EBB-EB92-3146-89EA-765E4536065C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644AB-37E4-7C48-A59A-BEA1980AD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250A9-3FAD-094C-BD0E-23A0AFC88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2D0DF-B66C-7C4A-B601-56EB0343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7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43"/>
          <p:cNvSpPr>
            <a:spLocks noGrp="1"/>
          </p:cNvSpPr>
          <p:nvPr>
            <p:ph type="title" idx="4294967295"/>
          </p:nvPr>
        </p:nvSpPr>
        <p:spPr>
          <a:xfrm>
            <a:off x="0" y="158750"/>
            <a:ext cx="10515600" cy="9826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Board, Committee, Department Project Plan </a:t>
            </a:r>
          </a:p>
        </p:txBody>
      </p:sp>
      <p:sp>
        <p:nvSpPr>
          <p:cNvPr id="24" name="Chevron 23"/>
          <p:cNvSpPr/>
          <p:nvPr/>
        </p:nvSpPr>
        <p:spPr>
          <a:xfrm>
            <a:off x="6159259" y="1062571"/>
            <a:ext cx="2456658" cy="711558"/>
          </a:xfrm>
          <a:prstGeom prst="chevron">
            <a:avLst/>
          </a:prstGeom>
          <a:solidFill>
            <a:srgbClr val="2196C6">
              <a:alpha val="90000"/>
            </a:srgbClr>
          </a:solidFill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5" name="Chevron 6"/>
          <p:cNvSpPr/>
          <p:nvPr/>
        </p:nvSpPr>
        <p:spPr>
          <a:xfrm>
            <a:off x="6680015" y="1063302"/>
            <a:ext cx="1473995" cy="7269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167" tIns="10583" rIns="0" bIns="10583" numCol="1" spcCol="1270" anchor="ctr" anchorCtr="0">
            <a:noAutofit/>
          </a:bodyPr>
          <a:lstStyle/>
          <a:p>
            <a:pPr algn="ctr" defTabSz="7408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67" b="1" dirty="0">
              <a:solidFill>
                <a:srgbClr val="FFFFFF"/>
              </a:solidFill>
            </a:endParaRPr>
          </a:p>
          <a:p>
            <a:pPr algn="ctr" defTabSz="7408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</a:t>
            </a:r>
          </a:p>
          <a:p>
            <a:pPr algn="ctr" defTabSz="7408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67" b="1" dirty="0">
              <a:solidFill>
                <a:srgbClr val="FFFFFF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872129" y="1062571"/>
            <a:ext cx="2456658" cy="711557"/>
          </a:xfrm>
          <a:prstGeom prst="chevron">
            <a:avLst/>
          </a:prstGeom>
          <a:solidFill>
            <a:srgbClr val="2196C6">
              <a:alpha val="90000"/>
            </a:srgbClr>
          </a:solidFill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7" name="Chevron 6"/>
          <p:cNvSpPr/>
          <p:nvPr/>
        </p:nvSpPr>
        <p:spPr>
          <a:xfrm>
            <a:off x="1302906" y="1062569"/>
            <a:ext cx="1473995" cy="7269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167" tIns="10583" rIns="0" bIns="10583" numCol="1" spcCol="1270" anchor="ctr" anchorCtr="0">
            <a:noAutofit/>
          </a:bodyPr>
          <a:lstStyle/>
          <a:p>
            <a:pPr algn="ctr" defTabSz="7408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838201" y="5328782"/>
            <a:ext cx="10515600" cy="1545150"/>
            <a:chOff x="5617480" y="1950174"/>
            <a:chExt cx="2984706" cy="1961964"/>
          </a:xfrm>
        </p:grpSpPr>
        <p:sp>
          <p:nvSpPr>
            <p:cNvPr id="29" name="Chevron 28"/>
            <p:cNvSpPr/>
            <p:nvPr/>
          </p:nvSpPr>
          <p:spPr>
            <a:xfrm>
              <a:off x="5617480" y="2300315"/>
              <a:ext cx="2984706" cy="1222708"/>
            </a:xfrm>
            <a:prstGeom prst="chevron">
              <a:avLst/>
            </a:prstGeom>
            <a:solidFill>
              <a:srgbClr val="2196C6">
                <a:alpha val="90000"/>
              </a:srgb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Chevron 8"/>
            <p:cNvSpPr/>
            <p:nvPr/>
          </p:nvSpPr>
          <p:spPr>
            <a:xfrm>
              <a:off x="5797907" y="1950174"/>
              <a:ext cx="734051" cy="1961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167" tIns="10583" rIns="0" bIns="10583" numCol="1" spcCol="1270" anchor="ctr" anchorCtr="0">
              <a:noAutofit/>
            </a:bodyPr>
            <a:lstStyle/>
            <a:p>
              <a:pPr algn="ctr" defTabSz="74080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Monitor and Review: 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801715" y="1062571"/>
            <a:ext cx="2456658" cy="711557"/>
            <a:chOff x="8162380" y="2423298"/>
            <a:chExt cx="2947989" cy="1179195"/>
          </a:xfrm>
        </p:grpSpPr>
        <p:sp>
          <p:nvSpPr>
            <p:cNvPr id="32" name="Chevron 31"/>
            <p:cNvSpPr/>
            <p:nvPr/>
          </p:nvSpPr>
          <p:spPr>
            <a:xfrm>
              <a:off x="8162380" y="2423298"/>
              <a:ext cx="2947989" cy="1179195"/>
            </a:xfrm>
            <a:prstGeom prst="chevron">
              <a:avLst/>
            </a:prstGeom>
            <a:solidFill>
              <a:srgbClr val="2196C6">
                <a:alpha val="90000"/>
              </a:srgb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3" name="Chevron 10"/>
            <p:cNvSpPr/>
            <p:nvPr/>
          </p:nvSpPr>
          <p:spPr>
            <a:xfrm>
              <a:off x="8751978" y="2423298"/>
              <a:ext cx="1768794" cy="11791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167" tIns="10583" rIns="0" bIns="10583" numCol="1" spcCol="1270" anchor="ctr" anchorCtr="0">
              <a:noAutofit/>
            </a:bodyPr>
            <a:lstStyle/>
            <a:p>
              <a:pPr algn="ctr" defTabSz="74080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Close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500129" y="1062571"/>
            <a:ext cx="2456658" cy="711558"/>
            <a:chOff x="2820477" y="2423298"/>
            <a:chExt cx="2947989" cy="1179195"/>
          </a:xfrm>
          <a:solidFill>
            <a:srgbClr val="2196C6"/>
          </a:solidFill>
        </p:grpSpPr>
        <p:sp>
          <p:nvSpPr>
            <p:cNvPr id="35" name="Chevron 34"/>
            <p:cNvSpPr/>
            <p:nvPr/>
          </p:nvSpPr>
          <p:spPr>
            <a:xfrm>
              <a:off x="2820477" y="2423298"/>
              <a:ext cx="2947989" cy="1179195"/>
            </a:xfrm>
            <a:prstGeom prst="chevron">
              <a:avLst/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6" name="Chevron 6"/>
            <p:cNvSpPr/>
            <p:nvPr/>
          </p:nvSpPr>
          <p:spPr>
            <a:xfrm>
              <a:off x="3410075" y="2423298"/>
              <a:ext cx="1768794" cy="11791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167" tIns="10583" rIns="0" bIns="10583" numCol="1" spcCol="1270" anchor="ctr" anchorCtr="0">
              <a:noAutofit/>
            </a:bodyPr>
            <a:lstStyle/>
            <a:p>
              <a:pPr algn="ctr" defTabSz="74080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Plan</a:t>
              </a:r>
            </a:p>
          </p:txBody>
        </p:sp>
      </p:grp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861818" y="1813081"/>
            <a:ext cx="2456658" cy="412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b="1" dirty="0"/>
              <a:t>Pre-Plan</a:t>
            </a:r>
            <a:r>
              <a:rPr lang="en-US" sz="1200" b="1" dirty="0">
                <a:solidFill>
                  <a:srgbClr val="C00000"/>
                </a:solidFill>
              </a:rPr>
              <a:t> </a:t>
            </a:r>
            <a:r>
              <a:rPr lang="en-US" sz="1200" b="1" dirty="0"/>
              <a:t>(Identify)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Project Lead and 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Decision Makers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Influencers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Rules/Regulations</a:t>
            </a:r>
          </a:p>
          <a:p>
            <a:endParaRPr lang="en-US" sz="1200" dirty="0"/>
          </a:p>
          <a:p>
            <a:endParaRPr lang="en-US" sz="500" dirty="0"/>
          </a:p>
          <a:p>
            <a:r>
              <a:rPr lang="en-US" sz="1200" b="1" dirty="0"/>
              <a:t>Define project: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Objectives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Scope/budget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Stakeholders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Resources/Roles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Accountability</a:t>
            </a:r>
          </a:p>
          <a:p>
            <a:pPr>
              <a:spcBef>
                <a:spcPts val="0"/>
              </a:spcBef>
            </a:pPr>
            <a:endParaRPr lang="en-US" sz="1200" b="1" dirty="0"/>
          </a:p>
          <a:p>
            <a:pPr>
              <a:spcBef>
                <a:spcPts val="0"/>
              </a:spcBef>
            </a:pPr>
            <a:endParaRPr lang="en-US" sz="8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200" b="1" dirty="0"/>
              <a:t>Obtain stakeholders input </a:t>
            </a:r>
          </a:p>
          <a:p>
            <a:pPr>
              <a:spcBef>
                <a:spcPts val="0"/>
              </a:spcBef>
            </a:pPr>
            <a:r>
              <a:rPr lang="en-US" sz="1200" b="1" dirty="0"/>
              <a:t>and approval  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3554579" y="1849608"/>
            <a:ext cx="2133421" cy="391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b="1" dirty="0"/>
              <a:t> Create Project Plan: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Tasks/Stages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Timeline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Budget/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Deliverables</a:t>
            </a:r>
          </a:p>
          <a:p>
            <a:endParaRPr lang="en-US" sz="500" dirty="0"/>
          </a:p>
          <a:p>
            <a:r>
              <a:rPr lang="en-US" sz="1200" b="1" dirty="0"/>
              <a:t>Define Liaison/ Roles</a:t>
            </a:r>
          </a:p>
          <a:p>
            <a:endParaRPr lang="en-US" sz="500" dirty="0"/>
          </a:p>
          <a:p>
            <a:r>
              <a:rPr lang="en-US" sz="1200" b="1" dirty="0"/>
              <a:t>Create  communication plan with community engagement strategy</a:t>
            </a:r>
          </a:p>
          <a:p>
            <a:endParaRPr lang="en-US" sz="500" b="1" dirty="0"/>
          </a:p>
          <a:p>
            <a:r>
              <a:rPr lang="en-US" sz="1200" b="1" dirty="0"/>
              <a:t>Identify task and budget review process</a:t>
            </a:r>
          </a:p>
          <a:p>
            <a:endParaRPr lang="en-US" sz="800" b="1" dirty="0"/>
          </a:p>
          <a:p>
            <a:endParaRPr lang="en-US" sz="500" b="1" dirty="0"/>
          </a:p>
          <a:p>
            <a:r>
              <a:rPr lang="en-US" sz="1200" b="1" dirty="0"/>
              <a:t>Obtain stakeholder sign-off - Town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900" dirty="0"/>
              <a:t> </a:t>
            </a:r>
          </a:p>
          <a:p>
            <a:endParaRPr lang="en-US" sz="1333" dirty="0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6182487" y="1898122"/>
            <a:ext cx="2214257" cy="374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b="1" dirty="0"/>
              <a:t>Confirm Monitor/Review Process</a:t>
            </a:r>
          </a:p>
          <a:p>
            <a:endParaRPr lang="en-US" sz="1200" b="1" dirty="0"/>
          </a:p>
          <a:p>
            <a:r>
              <a:rPr lang="en-US" sz="1200" b="1" dirty="0"/>
              <a:t>Confirm Decision Makers for each phase</a:t>
            </a:r>
          </a:p>
          <a:p>
            <a:endParaRPr lang="en-US" sz="1200" b="1" dirty="0"/>
          </a:p>
          <a:p>
            <a:r>
              <a:rPr lang="en-US" sz="1200" b="1" dirty="0"/>
              <a:t>Confirm BCD Liaisons and  team update process</a:t>
            </a:r>
          </a:p>
          <a:p>
            <a:endParaRPr lang="en-US" sz="1200" b="1" dirty="0"/>
          </a:p>
          <a:p>
            <a:r>
              <a:rPr lang="en-US" sz="1200" b="1" dirty="0"/>
              <a:t>Set check in and milestone review dates</a:t>
            </a:r>
          </a:p>
          <a:p>
            <a:endParaRPr lang="en-US" sz="1200" b="1" dirty="0"/>
          </a:p>
          <a:p>
            <a:r>
              <a:rPr lang="en-US" sz="1200" b="1" dirty="0"/>
              <a:t>Establish criteria to pause, stop or move ahead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 </a:t>
            </a:r>
            <a:br>
              <a:rPr lang="en-US" sz="1333" b="1" dirty="0"/>
            </a:br>
            <a:endParaRPr lang="en-US" sz="1333" dirty="0"/>
          </a:p>
          <a:p>
            <a:endParaRPr lang="en-US" sz="1333" dirty="0"/>
          </a:p>
          <a:p>
            <a:endParaRPr lang="en-US" sz="1333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3920219" y="5766441"/>
            <a:ext cx="3552636" cy="92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50" dirty="0">
                <a:solidFill>
                  <a:schemeClr val="bg1"/>
                </a:solidFill>
              </a:rPr>
              <a:t>Continuously identify, assess and mitigate risk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50" dirty="0">
                <a:solidFill>
                  <a:schemeClr val="bg1"/>
                </a:solidFill>
              </a:rPr>
              <a:t>Ensure tasks are on time/budget and meet quality standards  </a:t>
            </a:r>
          </a:p>
          <a:p>
            <a:pPr>
              <a:spcBef>
                <a:spcPts val="0"/>
              </a:spcBef>
            </a:pPr>
            <a:endParaRPr lang="en-US" sz="1150" dirty="0">
              <a:solidFill>
                <a:schemeClr val="bg1"/>
              </a:solidFill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8801715" y="1898123"/>
            <a:ext cx="2456658" cy="290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b="1" dirty="0"/>
              <a:t>Conduct  formal project review: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Evaluate project completion to objectives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Review deliverables, educate and gain stakeholder acceptance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Document success, lessons learned and Improvement areas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Define next steps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b="1" dirty="0"/>
          </a:p>
          <a:p>
            <a:r>
              <a:rPr lang="en-US" sz="1200" b="1" dirty="0"/>
              <a:t>Obtain sign off and close the project</a:t>
            </a:r>
            <a:endParaRPr lang="en-US" sz="1200" dirty="0"/>
          </a:p>
          <a:p>
            <a:endParaRPr lang="en-US" sz="1333" dirty="0"/>
          </a:p>
          <a:p>
            <a:endParaRPr lang="en-US" sz="1333" dirty="0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 bwMode="auto">
          <a:xfrm>
            <a:off x="3174092" y="2019255"/>
            <a:ext cx="0" cy="3103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cxnSpLocks/>
          </p:cNvCxnSpPr>
          <p:nvPr/>
        </p:nvCxnSpPr>
        <p:spPr bwMode="auto">
          <a:xfrm>
            <a:off x="5898949" y="2029087"/>
            <a:ext cx="0" cy="30935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cxnSpLocks/>
          </p:cNvCxnSpPr>
          <p:nvPr/>
        </p:nvCxnSpPr>
        <p:spPr bwMode="auto">
          <a:xfrm>
            <a:off x="8522610" y="2019255"/>
            <a:ext cx="0" cy="3103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B26F3C-4102-88EA-E995-6FBD8AB0A878}"/>
              </a:ext>
            </a:extLst>
          </p:cNvPr>
          <p:cNvSpPr txBox="1">
            <a:spLocks/>
          </p:cNvSpPr>
          <p:nvPr/>
        </p:nvSpPr>
        <p:spPr bwMode="auto">
          <a:xfrm>
            <a:off x="7252139" y="5751404"/>
            <a:ext cx="4074622" cy="86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50" dirty="0">
                <a:solidFill>
                  <a:schemeClr val="bg1"/>
                </a:solidFill>
              </a:rPr>
              <a:t>Document Milestone Review decisions, feedback, recommendations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50" dirty="0">
                <a:solidFill>
                  <a:schemeClr val="bg1"/>
                </a:solidFill>
              </a:rPr>
              <a:t>Communicate to all Liaisons on timely basis</a:t>
            </a:r>
          </a:p>
        </p:txBody>
      </p:sp>
    </p:spTree>
    <p:extLst>
      <p:ext uri="{BB962C8B-B14F-4D97-AF65-F5344CB8AC3E}">
        <p14:creationId xmlns:p14="http://schemas.microsoft.com/office/powerpoint/2010/main" val="167189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43"/>
          <p:cNvSpPr>
            <a:spLocks noGrp="1"/>
          </p:cNvSpPr>
          <p:nvPr>
            <p:ph type="title" idx="4294967295"/>
          </p:nvPr>
        </p:nvSpPr>
        <p:spPr>
          <a:xfrm>
            <a:off x="0" y="158750"/>
            <a:ext cx="10515600" cy="9826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Board, Committee, Department Project Plan Process</a:t>
            </a:r>
          </a:p>
        </p:txBody>
      </p:sp>
      <p:sp>
        <p:nvSpPr>
          <p:cNvPr id="24" name="Chevron 23"/>
          <p:cNvSpPr/>
          <p:nvPr/>
        </p:nvSpPr>
        <p:spPr>
          <a:xfrm>
            <a:off x="6159259" y="1062571"/>
            <a:ext cx="2456658" cy="711558"/>
          </a:xfrm>
          <a:prstGeom prst="chevron">
            <a:avLst/>
          </a:prstGeom>
          <a:solidFill>
            <a:srgbClr val="2196C6">
              <a:alpha val="90000"/>
            </a:srgbClr>
          </a:solidFill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5" name="Chevron 6"/>
          <p:cNvSpPr/>
          <p:nvPr/>
        </p:nvSpPr>
        <p:spPr>
          <a:xfrm>
            <a:off x="6680015" y="1063302"/>
            <a:ext cx="1473995" cy="7269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167" tIns="10583" rIns="0" bIns="10583" numCol="1" spcCol="1270" anchor="ctr" anchorCtr="0">
            <a:noAutofit/>
          </a:bodyPr>
          <a:lstStyle/>
          <a:p>
            <a:pPr algn="ctr" defTabSz="7408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67" b="1" dirty="0">
              <a:solidFill>
                <a:srgbClr val="FFFFFF"/>
              </a:solidFill>
            </a:endParaRPr>
          </a:p>
          <a:p>
            <a:pPr algn="ctr" defTabSz="7408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</a:t>
            </a:r>
          </a:p>
          <a:p>
            <a:pPr algn="ctr" defTabSz="7408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67" b="1" dirty="0">
              <a:solidFill>
                <a:srgbClr val="FFFFFF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872129" y="1062571"/>
            <a:ext cx="2456658" cy="711557"/>
          </a:xfrm>
          <a:prstGeom prst="chevron">
            <a:avLst/>
          </a:prstGeom>
          <a:solidFill>
            <a:srgbClr val="2196C6">
              <a:alpha val="90000"/>
            </a:srgbClr>
          </a:solidFill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7" name="Chevron 6"/>
          <p:cNvSpPr/>
          <p:nvPr/>
        </p:nvSpPr>
        <p:spPr>
          <a:xfrm>
            <a:off x="1302906" y="1062569"/>
            <a:ext cx="1473995" cy="7269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167" tIns="10583" rIns="0" bIns="10583" numCol="1" spcCol="1270" anchor="ctr" anchorCtr="0">
            <a:noAutofit/>
          </a:bodyPr>
          <a:lstStyle/>
          <a:p>
            <a:pPr algn="ctr" defTabSz="7408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838201" y="5328782"/>
            <a:ext cx="10515600" cy="1545150"/>
            <a:chOff x="5617480" y="1950174"/>
            <a:chExt cx="2984706" cy="1961964"/>
          </a:xfrm>
        </p:grpSpPr>
        <p:sp>
          <p:nvSpPr>
            <p:cNvPr id="29" name="Chevron 28"/>
            <p:cNvSpPr/>
            <p:nvPr/>
          </p:nvSpPr>
          <p:spPr>
            <a:xfrm>
              <a:off x="5617480" y="2300315"/>
              <a:ext cx="2984706" cy="1222708"/>
            </a:xfrm>
            <a:prstGeom prst="chevron">
              <a:avLst/>
            </a:prstGeom>
            <a:solidFill>
              <a:srgbClr val="2196C6">
                <a:alpha val="90000"/>
              </a:srgb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Chevron 8"/>
            <p:cNvSpPr/>
            <p:nvPr/>
          </p:nvSpPr>
          <p:spPr>
            <a:xfrm>
              <a:off x="5797907" y="1950174"/>
              <a:ext cx="734051" cy="1961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167" tIns="10583" rIns="0" bIns="10583" numCol="1" spcCol="1270" anchor="ctr" anchorCtr="0">
              <a:noAutofit/>
            </a:bodyPr>
            <a:lstStyle/>
            <a:p>
              <a:pPr algn="ctr" defTabSz="74080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Monitor and Review: 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801715" y="1062571"/>
            <a:ext cx="2456658" cy="711557"/>
            <a:chOff x="8162380" y="2423298"/>
            <a:chExt cx="2947989" cy="1179195"/>
          </a:xfrm>
        </p:grpSpPr>
        <p:sp>
          <p:nvSpPr>
            <p:cNvPr id="32" name="Chevron 31"/>
            <p:cNvSpPr/>
            <p:nvPr/>
          </p:nvSpPr>
          <p:spPr>
            <a:xfrm>
              <a:off x="8162380" y="2423298"/>
              <a:ext cx="2947989" cy="1179195"/>
            </a:xfrm>
            <a:prstGeom prst="chevron">
              <a:avLst/>
            </a:prstGeom>
            <a:solidFill>
              <a:srgbClr val="2196C6">
                <a:alpha val="90000"/>
              </a:srgb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3" name="Chevron 10"/>
            <p:cNvSpPr/>
            <p:nvPr/>
          </p:nvSpPr>
          <p:spPr>
            <a:xfrm>
              <a:off x="8751978" y="2423298"/>
              <a:ext cx="1768794" cy="11791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167" tIns="10583" rIns="0" bIns="10583" numCol="1" spcCol="1270" anchor="ctr" anchorCtr="0">
              <a:noAutofit/>
            </a:bodyPr>
            <a:lstStyle/>
            <a:p>
              <a:pPr algn="ctr" defTabSz="74080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Close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500129" y="1062571"/>
            <a:ext cx="2456658" cy="711558"/>
            <a:chOff x="2820477" y="2423298"/>
            <a:chExt cx="2947989" cy="1179195"/>
          </a:xfrm>
          <a:solidFill>
            <a:srgbClr val="2196C6"/>
          </a:solidFill>
        </p:grpSpPr>
        <p:sp>
          <p:nvSpPr>
            <p:cNvPr id="35" name="Chevron 34"/>
            <p:cNvSpPr/>
            <p:nvPr/>
          </p:nvSpPr>
          <p:spPr>
            <a:xfrm>
              <a:off x="2820477" y="2423298"/>
              <a:ext cx="2947989" cy="1179195"/>
            </a:xfrm>
            <a:prstGeom prst="chevron">
              <a:avLst/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6" name="Chevron 6"/>
            <p:cNvSpPr/>
            <p:nvPr/>
          </p:nvSpPr>
          <p:spPr>
            <a:xfrm>
              <a:off x="3410075" y="2423298"/>
              <a:ext cx="1768794" cy="11791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167" tIns="10583" rIns="0" bIns="10583" numCol="1" spcCol="1270" anchor="ctr" anchorCtr="0">
              <a:noAutofit/>
            </a:bodyPr>
            <a:lstStyle/>
            <a:p>
              <a:pPr algn="ctr" defTabSz="74080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Plan</a:t>
              </a:r>
            </a:p>
          </p:txBody>
        </p:sp>
      </p:grp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764868" y="1834340"/>
            <a:ext cx="2409224" cy="412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400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3554579" y="1849608"/>
            <a:ext cx="2133421" cy="391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900" dirty="0"/>
              <a:t> </a:t>
            </a:r>
          </a:p>
          <a:p>
            <a:endParaRPr lang="en-US" sz="1333" dirty="0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6182487" y="2019255"/>
            <a:ext cx="2214257" cy="362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 </a:t>
            </a:r>
            <a:br>
              <a:rPr lang="en-US" sz="1333" b="1" dirty="0"/>
            </a:br>
            <a:endParaRPr lang="en-US" sz="1333" dirty="0"/>
          </a:p>
          <a:p>
            <a:endParaRPr lang="en-US" sz="1333" dirty="0"/>
          </a:p>
          <a:p>
            <a:endParaRPr lang="en-US" sz="1333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3920218" y="5766441"/>
            <a:ext cx="6384367" cy="92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5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b="1" i="1" dirty="0">
                <a:solidFill>
                  <a:schemeClr val="bg1"/>
                </a:solidFill>
              </a:rPr>
              <a:t>What are the steps for monitoring and reviewing the project?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8801715" y="2019255"/>
            <a:ext cx="2456658" cy="277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333" dirty="0"/>
          </a:p>
          <a:p>
            <a:endParaRPr lang="en-US" sz="1333" dirty="0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 bwMode="auto">
          <a:xfrm>
            <a:off x="3174092" y="2019255"/>
            <a:ext cx="0" cy="3103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cxnSpLocks/>
          </p:cNvCxnSpPr>
          <p:nvPr/>
        </p:nvCxnSpPr>
        <p:spPr bwMode="auto">
          <a:xfrm>
            <a:off x="5898949" y="2029087"/>
            <a:ext cx="0" cy="30935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cxnSpLocks/>
          </p:cNvCxnSpPr>
          <p:nvPr/>
        </p:nvCxnSpPr>
        <p:spPr bwMode="auto">
          <a:xfrm>
            <a:off x="8522610" y="2019255"/>
            <a:ext cx="0" cy="3103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8558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43"/>
          <p:cNvSpPr>
            <a:spLocks noGrp="1"/>
          </p:cNvSpPr>
          <p:nvPr>
            <p:ph type="title" idx="4294967295"/>
          </p:nvPr>
        </p:nvSpPr>
        <p:spPr>
          <a:xfrm>
            <a:off x="0" y="158750"/>
            <a:ext cx="10515600" cy="9826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Board, Committee, Department Project Plan Process </a:t>
            </a:r>
          </a:p>
        </p:txBody>
      </p:sp>
      <p:sp>
        <p:nvSpPr>
          <p:cNvPr id="24" name="Chevron 23"/>
          <p:cNvSpPr/>
          <p:nvPr/>
        </p:nvSpPr>
        <p:spPr>
          <a:xfrm>
            <a:off x="6159259" y="1062571"/>
            <a:ext cx="2456658" cy="711558"/>
          </a:xfrm>
          <a:prstGeom prst="chevron">
            <a:avLst/>
          </a:prstGeom>
          <a:solidFill>
            <a:srgbClr val="2196C6">
              <a:alpha val="90000"/>
            </a:srgbClr>
          </a:solidFill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5" name="Chevron 6"/>
          <p:cNvSpPr/>
          <p:nvPr/>
        </p:nvSpPr>
        <p:spPr>
          <a:xfrm>
            <a:off x="6680015" y="1063302"/>
            <a:ext cx="1473995" cy="7269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167" tIns="10583" rIns="0" bIns="10583" numCol="1" spcCol="1270" anchor="ctr" anchorCtr="0">
            <a:noAutofit/>
          </a:bodyPr>
          <a:lstStyle/>
          <a:p>
            <a:pPr algn="ctr" defTabSz="7408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67" b="1" dirty="0">
              <a:solidFill>
                <a:srgbClr val="FFFFFF"/>
              </a:solidFill>
            </a:endParaRPr>
          </a:p>
          <a:p>
            <a:pPr algn="ctr" defTabSz="7408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</a:t>
            </a:r>
          </a:p>
          <a:p>
            <a:pPr algn="ctr" defTabSz="7408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67" b="1" dirty="0">
              <a:solidFill>
                <a:srgbClr val="FFFFFF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872129" y="1062571"/>
            <a:ext cx="2456658" cy="711557"/>
          </a:xfrm>
          <a:prstGeom prst="chevron">
            <a:avLst/>
          </a:prstGeom>
          <a:solidFill>
            <a:srgbClr val="2196C6">
              <a:alpha val="90000"/>
            </a:srgbClr>
          </a:solidFill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7" name="Chevron 6"/>
          <p:cNvSpPr/>
          <p:nvPr/>
        </p:nvSpPr>
        <p:spPr>
          <a:xfrm>
            <a:off x="1302906" y="1062569"/>
            <a:ext cx="1473995" cy="7269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167" tIns="10583" rIns="0" bIns="10583" numCol="1" spcCol="1270" anchor="ctr" anchorCtr="0">
            <a:noAutofit/>
          </a:bodyPr>
          <a:lstStyle/>
          <a:p>
            <a:pPr algn="ctr" defTabSz="7408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838201" y="5328782"/>
            <a:ext cx="10515600" cy="1545150"/>
            <a:chOff x="5617480" y="1950174"/>
            <a:chExt cx="2984706" cy="1961964"/>
          </a:xfrm>
        </p:grpSpPr>
        <p:sp>
          <p:nvSpPr>
            <p:cNvPr id="29" name="Chevron 28"/>
            <p:cNvSpPr/>
            <p:nvPr/>
          </p:nvSpPr>
          <p:spPr>
            <a:xfrm>
              <a:off x="5617480" y="2300315"/>
              <a:ext cx="2984706" cy="1222708"/>
            </a:xfrm>
            <a:prstGeom prst="chevron">
              <a:avLst/>
            </a:prstGeom>
            <a:solidFill>
              <a:srgbClr val="2196C6">
                <a:alpha val="90000"/>
              </a:srgb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Chevron 8"/>
            <p:cNvSpPr/>
            <p:nvPr/>
          </p:nvSpPr>
          <p:spPr>
            <a:xfrm>
              <a:off x="5797907" y="1950174"/>
              <a:ext cx="734051" cy="1961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167" tIns="10583" rIns="0" bIns="10583" numCol="1" spcCol="1270" anchor="ctr" anchorCtr="0">
              <a:noAutofit/>
            </a:bodyPr>
            <a:lstStyle/>
            <a:p>
              <a:pPr algn="ctr" defTabSz="74080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Monitor and Review: 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801715" y="1062571"/>
            <a:ext cx="2456658" cy="711557"/>
            <a:chOff x="8162380" y="2423298"/>
            <a:chExt cx="2947989" cy="1179195"/>
          </a:xfrm>
        </p:grpSpPr>
        <p:sp>
          <p:nvSpPr>
            <p:cNvPr id="32" name="Chevron 31"/>
            <p:cNvSpPr/>
            <p:nvPr/>
          </p:nvSpPr>
          <p:spPr>
            <a:xfrm>
              <a:off x="8162380" y="2423298"/>
              <a:ext cx="2947989" cy="1179195"/>
            </a:xfrm>
            <a:prstGeom prst="chevron">
              <a:avLst/>
            </a:prstGeom>
            <a:solidFill>
              <a:srgbClr val="2196C6">
                <a:alpha val="90000"/>
              </a:srgb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3" name="Chevron 10"/>
            <p:cNvSpPr/>
            <p:nvPr/>
          </p:nvSpPr>
          <p:spPr>
            <a:xfrm>
              <a:off x="8751978" y="2423298"/>
              <a:ext cx="1768794" cy="11791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167" tIns="10583" rIns="0" bIns="10583" numCol="1" spcCol="1270" anchor="ctr" anchorCtr="0">
              <a:noAutofit/>
            </a:bodyPr>
            <a:lstStyle/>
            <a:p>
              <a:pPr algn="ctr" defTabSz="74080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Close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500129" y="1062571"/>
            <a:ext cx="2456658" cy="711558"/>
            <a:chOff x="2820477" y="2423298"/>
            <a:chExt cx="2947989" cy="1179195"/>
          </a:xfrm>
          <a:solidFill>
            <a:srgbClr val="2196C6"/>
          </a:solidFill>
        </p:grpSpPr>
        <p:sp>
          <p:nvSpPr>
            <p:cNvPr id="35" name="Chevron 34"/>
            <p:cNvSpPr/>
            <p:nvPr/>
          </p:nvSpPr>
          <p:spPr>
            <a:xfrm>
              <a:off x="2820477" y="2423298"/>
              <a:ext cx="2947989" cy="1179195"/>
            </a:xfrm>
            <a:prstGeom prst="chevron">
              <a:avLst/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6" name="Chevron 6"/>
            <p:cNvSpPr/>
            <p:nvPr/>
          </p:nvSpPr>
          <p:spPr>
            <a:xfrm>
              <a:off x="3410075" y="2423298"/>
              <a:ext cx="1768794" cy="11791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167" tIns="10583" rIns="0" bIns="10583" numCol="1" spcCol="1270" anchor="ctr" anchorCtr="0">
              <a:noAutofit/>
            </a:bodyPr>
            <a:lstStyle/>
            <a:p>
              <a:pPr algn="ctr" defTabSz="74080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Plan</a:t>
              </a:r>
            </a:p>
          </p:txBody>
        </p:sp>
      </p:grp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764868" y="1834340"/>
            <a:ext cx="2409224" cy="412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What is the project?</a:t>
            </a:r>
          </a:p>
          <a:p>
            <a:pPr algn="just">
              <a:lnSpc>
                <a:spcPct val="200000"/>
              </a:lnSpc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Who owns it?</a:t>
            </a:r>
          </a:p>
          <a:p>
            <a:pPr algn="just">
              <a:lnSpc>
                <a:spcPct val="200000"/>
              </a:lnSpc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Who is involved?</a:t>
            </a:r>
          </a:p>
          <a:p>
            <a:pPr algn="just">
              <a:lnSpc>
                <a:spcPct val="200000"/>
              </a:lnSpc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Who makes decisions?</a:t>
            </a:r>
          </a:p>
          <a:p>
            <a:pPr algn="just">
              <a:lnSpc>
                <a:spcPct val="200000"/>
              </a:lnSpc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How are decisions made?</a:t>
            </a:r>
          </a:p>
          <a:p>
            <a:endParaRPr lang="en-US" sz="1400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3554579" y="1849608"/>
            <a:ext cx="2133421" cy="391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What are the tasks?</a:t>
            </a:r>
          </a:p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How will the project be communicated?</a:t>
            </a:r>
          </a:p>
          <a:p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How will the project be reviewed?</a:t>
            </a:r>
          </a:p>
          <a:p>
            <a:pPr>
              <a:lnSpc>
                <a:spcPct val="200000"/>
              </a:lnSpc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Who has final signoff?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900" dirty="0"/>
              <a:t> </a:t>
            </a:r>
          </a:p>
          <a:p>
            <a:endParaRPr lang="en-US" sz="1333" dirty="0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6182487" y="2019255"/>
            <a:ext cx="2214257" cy="362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How will the project be monitored?</a:t>
            </a:r>
          </a:p>
          <a:p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How will updates be made?</a:t>
            </a:r>
          </a:p>
          <a:p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Who will do them?</a:t>
            </a:r>
          </a:p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 </a:t>
            </a:r>
            <a:br>
              <a:rPr lang="en-US" sz="1333" b="1" dirty="0"/>
            </a:br>
            <a:endParaRPr lang="en-US" sz="1333" dirty="0"/>
          </a:p>
          <a:p>
            <a:endParaRPr lang="en-US" sz="1333" dirty="0"/>
          </a:p>
          <a:p>
            <a:endParaRPr lang="en-US" sz="1333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3920218" y="5766441"/>
            <a:ext cx="6384367" cy="92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5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b="1" i="1" dirty="0">
                <a:solidFill>
                  <a:schemeClr val="bg1"/>
                </a:solidFill>
              </a:rPr>
              <a:t>What are the steps for monitoring and reviewing the project?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8801715" y="2019255"/>
            <a:ext cx="2456658" cy="277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46" tIns="54423" rIns="108846" bIns="54423" numCol="1" anchor="t" anchorCtr="0" compatLnSpc="1">
            <a:prstTxWarp prst="textNoShape">
              <a:avLst/>
            </a:prstTxWarp>
          </a:bodyPr>
          <a:lstStyle>
            <a:lvl1pPr marL="0" indent="0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 sz="3100" cap="none" baseline="0">
                <a:solidFill>
                  <a:srgbClr val="191919"/>
                </a:solidFill>
                <a:latin typeface="Arial"/>
                <a:ea typeface="+mn-ea"/>
                <a:cs typeface="Arial"/>
              </a:defRPr>
            </a:lvl1pPr>
            <a:lvl2pPr marL="174617" indent="-174617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2pPr>
            <a:lvl3pPr marL="403638" indent="17007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600">
                <a:solidFill>
                  <a:srgbClr val="3C3C3C"/>
                </a:solidFill>
                <a:latin typeface="Arial"/>
                <a:cs typeface="Arial"/>
              </a:defRPr>
            </a:lvl3pPr>
            <a:lvl4pPr marL="818615" indent="15873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4pPr>
            <a:lvl5pPr marL="1147421" indent="24263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3C3C3C"/>
                </a:solidFill>
                <a:latin typeface="Arial"/>
                <a:cs typeface="Arial"/>
              </a:defRPr>
            </a:lvl5pPr>
            <a:lvl6pPr marL="573711" indent="-17007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6pPr>
            <a:lvl7pPr marL="977350" indent="-158733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7pPr>
            <a:lvl8pPr marL="1390059" indent="-167804" algn="l" defTabSz="9025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tabLst/>
              <a:defRPr sz="2600">
                <a:solidFill>
                  <a:srgbClr val="191919"/>
                </a:solidFill>
                <a:latin typeface="Arial" pitchFamily="34" charset="0"/>
                <a:cs typeface="Arial" pitchFamily="34" charset="0"/>
              </a:defRPr>
            </a:lvl8pPr>
            <a:lvl9pPr marL="5551160" indent="-32653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How will the project be closed out?</a:t>
            </a:r>
          </a:p>
          <a:p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What are the steps?</a:t>
            </a:r>
          </a:p>
          <a:p>
            <a:endParaRPr lang="en-US" sz="1333" dirty="0"/>
          </a:p>
          <a:p>
            <a:endParaRPr lang="en-US" sz="1333" dirty="0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 bwMode="auto">
          <a:xfrm>
            <a:off x="3174092" y="2019255"/>
            <a:ext cx="0" cy="3103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cxnSpLocks/>
          </p:cNvCxnSpPr>
          <p:nvPr/>
        </p:nvCxnSpPr>
        <p:spPr bwMode="auto">
          <a:xfrm>
            <a:off x="5898949" y="2029087"/>
            <a:ext cx="0" cy="30935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cxnSpLocks/>
          </p:cNvCxnSpPr>
          <p:nvPr/>
        </p:nvCxnSpPr>
        <p:spPr bwMode="auto">
          <a:xfrm>
            <a:off x="8522610" y="2019255"/>
            <a:ext cx="0" cy="3103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90791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334</Words>
  <Application>Microsoft Macintosh PowerPoint</Application>
  <PresentationFormat>Widescreen</PresentationFormat>
  <Paragraphs>116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Board, Committee, Department Project Plan </vt:lpstr>
      <vt:lpstr>Board, Committee, Department Project Plan Process</vt:lpstr>
      <vt:lpstr>Board, Committee, Department Project Plan Process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Board, Committee, Department Project Plan Process</dc:title>
  <dc:creator>Microsoft Office User</dc:creator>
  <cp:lastModifiedBy>Microsoft Office User</cp:lastModifiedBy>
  <cp:revision>2</cp:revision>
  <dcterms:created xsi:type="dcterms:W3CDTF">2024-01-22T23:00:20Z</dcterms:created>
  <dcterms:modified xsi:type="dcterms:W3CDTF">2024-01-31T15:36:44Z</dcterms:modified>
</cp:coreProperties>
</file>