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28"/>
  </p:notesMasterIdLst>
  <p:sldIdLst>
    <p:sldId id="292" r:id="rId5"/>
    <p:sldId id="297" r:id="rId6"/>
    <p:sldId id="260" r:id="rId7"/>
    <p:sldId id="274" r:id="rId8"/>
    <p:sldId id="592" r:id="rId9"/>
    <p:sldId id="303" r:id="rId10"/>
    <p:sldId id="583" r:id="rId11"/>
    <p:sldId id="584" r:id="rId12"/>
    <p:sldId id="265" r:id="rId13"/>
    <p:sldId id="585" r:id="rId14"/>
    <p:sldId id="581" r:id="rId15"/>
    <p:sldId id="586" r:id="rId16"/>
    <p:sldId id="587" r:id="rId17"/>
    <p:sldId id="589" r:id="rId18"/>
    <p:sldId id="295" r:id="rId19"/>
    <p:sldId id="308" r:id="rId20"/>
    <p:sldId id="593" r:id="rId21"/>
    <p:sldId id="591" r:id="rId22"/>
    <p:sldId id="590" r:id="rId23"/>
    <p:sldId id="594" r:id="rId24"/>
    <p:sldId id="595" r:id="rId25"/>
    <p:sldId id="596" r:id="rId26"/>
    <p:sldId id="31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/>
    <p:restoredTop sz="63636"/>
  </p:normalViewPr>
  <p:slideViewPr>
    <p:cSldViewPr snapToGrid="0">
      <p:cViewPr varScale="1">
        <p:scale>
          <a:sx n="78" d="100"/>
          <a:sy n="78" d="100"/>
        </p:scale>
        <p:origin x="1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0D69-C96A-D44D-A0DF-C612DAE475BE}" type="datetimeFigureOut">
              <a:rPr lang="en-US" smtClean="0"/>
              <a:t>1/31/24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79825-2DBA-874B-B74B-F2A2E1DA3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9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1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F1E6B-05E1-704A-967F-84B50984F5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3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30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76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28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3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0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7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6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4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F1E6B-05E1-704A-967F-84B50984F5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4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F1E6B-05E1-704A-967F-84B50984F5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9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9825-2DBA-874B-B74B-F2A2E1DA37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2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4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4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2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635626" y="2378353"/>
            <a:ext cx="6556375" cy="1681035"/>
          </a:xfrm>
          <a:prstGeom prst="rect">
            <a:avLst/>
          </a:prstGeom>
          <a:noFill/>
        </p:spPr>
        <p:txBody>
          <a:bodyPr wrap="square" lIns="76196" tIns="38098" rIns="76196" bIns="38098" rtlCol="0" anchor="ctr" anchorCtr="0">
            <a:noAutofit/>
          </a:bodyPr>
          <a:lstStyle/>
          <a:p>
            <a:pPr marL="0" marR="0" indent="0" algn="l" defTabSz="108841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Avoid data theft and downtime by extending the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security perimeter outside the data-center and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protect from increasing frequency, scale and sophistication of web attacks.</a:t>
            </a: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22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7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7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9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2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8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2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cording/361716608583016755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tendee.gotowebinar.com/recording/590434868080982544" TargetMode="External"/><Relationship Id="rId5" Type="http://schemas.openxmlformats.org/officeDocument/2006/relationships/hyperlink" Target="https://attendee.gotowebinar.com/recording/3372293845482334979" TargetMode="External"/><Relationship Id="rId4" Type="http://schemas.openxmlformats.org/officeDocument/2006/relationships/hyperlink" Target="https://vimeo.com/769442575/7ab2ffe51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C847-0621-A546-AFD6-B6E9905C3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65" y="2094514"/>
            <a:ext cx="8806231" cy="22049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Board-Committee-Department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7CC76-1368-F649-AA70-362006CFD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184725"/>
            <a:ext cx="7315200" cy="180845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January 25,2024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E9ECD-25EC-2F4A-A367-204D08AF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27A-0742-7D40-B600-82D9EAF46F2D}" type="datetime1">
              <a:rPr lang="en-US" smtClean="0"/>
              <a:t>1/31/24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4AF9E-4463-8B44-BA20-632EFFCF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1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1544-D29E-3603-16CE-0CC7054E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Our Objective:</a:t>
            </a:r>
            <a:br>
              <a:rPr lang="en-US" dirty="0"/>
            </a:br>
            <a:r>
              <a:rPr lang="en-US" dirty="0"/>
              <a:t>A unified aesthetic and safer, functional flow for downtown Manchester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79C36-E619-7927-0330-669DC6206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consistent high-quality sidewalks, curbing, and lighting throughout downtown</a:t>
            </a:r>
          </a:p>
          <a:p>
            <a:r>
              <a:rPr lang="en-US" dirty="0"/>
              <a:t>Enhance durability and reduce cost of patchwork repairs</a:t>
            </a:r>
          </a:p>
          <a:p>
            <a:r>
              <a:rPr lang="en-US" dirty="0"/>
              <a:t>Enhance usability and safety for all</a:t>
            </a:r>
          </a:p>
          <a:p>
            <a:r>
              <a:rPr lang="en-US" dirty="0"/>
              <a:t>Create more inviting and productive (higher tax revenue) business environment</a:t>
            </a:r>
          </a:p>
          <a:p>
            <a:r>
              <a:rPr lang="en-US" dirty="0"/>
              <a:t>Improve historic character and aesthetics wherever possible through attention to amenities such as green spaces, signage, and historic markers.</a:t>
            </a:r>
          </a:p>
          <a:p>
            <a:r>
              <a:rPr lang="en-US" dirty="0"/>
              <a:t>Integrate downtown with other municipal public works</a:t>
            </a:r>
          </a:p>
        </p:txBody>
      </p:sp>
    </p:spTree>
    <p:extLst>
      <p:ext uri="{BB962C8B-B14F-4D97-AF65-F5344CB8AC3E}">
        <p14:creationId xmlns:p14="http://schemas.microsoft.com/office/powerpoint/2010/main" val="4229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10515600" cy="9826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Board, Committee, Department Project Plan </a:t>
            </a:r>
          </a:p>
        </p:txBody>
      </p:sp>
      <p:sp>
        <p:nvSpPr>
          <p:cNvPr id="24" name="Chevron 23"/>
          <p:cNvSpPr/>
          <p:nvPr/>
        </p:nvSpPr>
        <p:spPr>
          <a:xfrm>
            <a:off x="6159259" y="1062571"/>
            <a:ext cx="2456658" cy="711558"/>
          </a:xfrm>
          <a:prstGeom prst="chevron">
            <a:avLst/>
          </a:prstGeom>
          <a:solidFill>
            <a:srgbClr val="2196C6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Chevron 6"/>
          <p:cNvSpPr/>
          <p:nvPr/>
        </p:nvSpPr>
        <p:spPr>
          <a:xfrm>
            <a:off x="6680015" y="1063302"/>
            <a:ext cx="1473995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67" tIns="10583" rIns="0" bIns="10583" numCol="1" spcCol="1270" anchor="ctr" anchorCtr="0">
            <a:noAutofit/>
          </a:bodyPr>
          <a:lstStyle/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67" b="1" dirty="0">
              <a:solidFill>
                <a:srgbClr val="FFFFFF"/>
              </a:solidFill>
            </a:endParaRPr>
          </a:p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</a:p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67" b="1" dirty="0">
              <a:solidFill>
                <a:srgbClr val="FFFFFF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872129" y="1062571"/>
            <a:ext cx="2456658" cy="711557"/>
          </a:xfrm>
          <a:prstGeom prst="chevron">
            <a:avLst/>
          </a:prstGeom>
          <a:solidFill>
            <a:srgbClr val="2196C6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Chevron 6"/>
          <p:cNvSpPr/>
          <p:nvPr/>
        </p:nvSpPr>
        <p:spPr>
          <a:xfrm>
            <a:off x="1302906" y="1062569"/>
            <a:ext cx="1473995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67" tIns="10583" rIns="0" bIns="10583" numCol="1" spcCol="1270" anchor="ctr" anchorCtr="0">
            <a:noAutofit/>
          </a:bodyPr>
          <a:lstStyle/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1" y="5328782"/>
            <a:ext cx="10515600" cy="1545150"/>
            <a:chOff x="5617480" y="1950174"/>
            <a:chExt cx="2984706" cy="1961964"/>
          </a:xfrm>
        </p:grpSpPr>
        <p:sp>
          <p:nvSpPr>
            <p:cNvPr id="29" name="Chevron 28"/>
            <p:cNvSpPr/>
            <p:nvPr/>
          </p:nvSpPr>
          <p:spPr>
            <a:xfrm>
              <a:off x="5617480" y="2300315"/>
              <a:ext cx="2984706" cy="1222708"/>
            </a:xfrm>
            <a:prstGeom prst="chevron">
              <a:avLst/>
            </a:prstGeom>
            <a:solidFill>
              <a:srgbClr val="2196C6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Chevron 8"/>
            <p:cNvSpPr/>
            <p:nvPr/>
          </p:nvSpPr>
          <p:spPr>
            <a:xfrm>
              <a:off x="5797907" y="1950174"/>
              <a:ext cx="734051" cy="1961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67" tIns="10583" rIns="0" bIns="1058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and Review: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01715" y="1062571"/>
            <a:ext cx="2456658" cy="711557"/>
            <a:chOff x="8162380" y="2423298"/>
            <a:chExt cx="2947989" cy="1179195"/>
          </a:xfrm>
        </p:grpSpPr>
        <p:sp>
          <p:nvSpPr>
            <p:cNvPr id="32" name="Chevron 31"/>
            <p:cNvSpPr/>
            <p:nvPr/>
          </p:nvSpPr>
          <p:spPr>
            <a:xfrm>
              <a:off x="8162380" y="2423298"/>
              <a:ext cx="2947989" cy="1179195"/>
            </a:xfrm>
            <a:prstGeom prst="chevron">
              <a:avLst/>
            </a:prstGeom>
            <a:solidFill>
              <a:srgbClr val="2196C6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Chevron 10"/>
            <p:cNvSpPr/>
            <p:nvPr/>
          </p:nvSpPr>
          <p:spPr>
            <a:xfrm>
              <a:off x="8751978" y="2423298"/>
              <a:ext cx="1768794" cy="117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67" tIns="10583" rIns="0" bIns="1058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00129" y="1062571"/>
            <a:ext cx="2456658" cy="711558"/>
            <a:chOff x="2820477" y="2423298"/>
            <a:chExt cx="2947989" cy="1179195"/>
          </a:xfrm>
          <a:solidFill>
            <a:srgbClr val="2196C6"/>
          </a:solidFill>
        </p:grpSpPr>
        <p:sp>
          <p:nvSpPr>
            <p:cNvPr id="35" name="Chevron 34"/>
            <p:cNvSpPr/>
            <p:nvPr/>
          </p:nvSpPr>
          <p:spPr>
            <a:xfrm>
              <a:off x="2820477" y="2423298"/>
              <a:ext cx="2947989" cy="1179195"/>
            </a:xfrm>
            <a:prstGeom prst="chevron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Chevron 6"/>
            <p:cNvSpPr/>
            <p:nvPr/>
          </p:nvSpPr>
          <p:spPr>
            <a:xfrm>
              <a:off x="3410075" y="2423298"/>
              <a:ext cx="1768794" cy="1179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67" tIns="10583" rIns="0" bIns="1058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861818" y="1813081"/>
            <a:ext cx="2456658" cy="41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1" dirty="0"/>
              <a:t>Pre-Plan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/>
              <a:t>(Identify)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Project Lead and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Decision Makers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Influencers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Rules/Regulations</a:t>
            </a:r>
          </a:p>
          <a:p>
            <a:endParaRPr lang="en-US" sz="1200" dirty="0"/>
          </a:p>
          <a:p>
            <a:endParaRPr lang="en-US" sz="500" dirty="0"/>
          </a:p>
          <a:p>
            <a:r>
              <a:rPr lang="en-US" sz="1200" b="1" dirty="0"/>
              <a:t>Define project: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Scope/budget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Resources/Roles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Accountability</a:t>
            </a:r>
          </a:p>
          <a:p>
            <a:pPr>
              <a:spcBef>
                <a:spcPts val="0"/>
              </a:spcBef>
            </a:pPr>
            <a:endParaRPr lang="en-US" sz="1200" b="1" dirty="0"/>
          </a:p>
          <a:p>
            <a:pPr>
              <a:spcBef>
                <a:spcPts val="0"/>
              </a:spcBef>
            </a:pPr>
            <a:endParaRPr lang="en-US" sz="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b="1" dirty="0"/>
              <a:t>Obtain stakeholders input </a:t>
            </a:r>
          </a:p>
          <a:p>
            <a:pPr>
              <a:spcBef>
                <a:spcPts val="0"/>
              </a:spcBef>
            </a:pPr>
            <a:r>
              <a:rPr lang="en-US" sz="1200" b="1" dirty="0"/>
              <a:t>and approval  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554579" y="1849608"/>
            <a:ext cx="2133421" cy="39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1" dirty="0"/>
              <a:t> Create Project Plan: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Tasks/Stages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Budget/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Deliverables</a:t>
            </a:r>
          </a:p>
          <a:p>
            <a:endParaRPr lang="en-US" sz="500" dirty="0"/>
          </a:p>
          <a:p>
            <a:r>
              <a:rPr lang="en-US" sz="1200" b="1" dirty="0"/>
              <a:t>Define Liaison/ Roles</a:t>
            </a:r>
          </a:p>
          <a:p>
            <a:endParaRPr lang="en-US" sz="500" dirty="0"/>
          </a:p>
          <a:p>
            <a:r>
              <a:rPr lang="en-US" sz="1200" b="1" dirty="0"/>
              <a:t>Create  communication plan with community engagement strategy</a:t>
            </a:r>
          </a:p>
          <a:p>
            <a:endParaRPr lang="en-US" sz="500" b="1" dirty="0"/>
          </a:p>
          <a:p>
            <a:r>
              <a:rPr lang="en-US" sz="1200" b="1" dirty="0"/>
              <a:t>Identify task and budget review process</a:t>
            </a:r>
          </a:p>
          <a:p>
            <a:endParaRPr lang="en-US" sz="800" b="1" dirty="0"/>
          </a:p>
          <a:p>
            <a:endParaRPr lang="en-US" sz="500" b="1" dirty="0"/>
          </a:p>
          <a:p>
            <a:r>
              <a:rPr lang="en-US" sz="1200" b="1" dirty="0"/>
              <a:t>Obtain stakeholder sign-off - Town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900" dirty="0"/>
              <a:t> </a:t>
            </a:r>
          </a:p>
          <a:p>
            <a:endParaRPr lang="en-US" sz="1333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6182487" y="1898122"/>
            <a:ext cx="2214257" cy="374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1" dirty="0"/>
              <a:t>Confirm Monitor/Review Process</a:t>
            </a:r>
          </a:p>
          <a:p>
            <a:endParaRPr lang="en-US" sz="1200" b="1" dirty="0"/>
          </a:p>
          <a:p>
            <a:r>
              <a:rPr lang="en-US" sz="1200" b="1" dirty="0"/>
              <a:t>Confirm Decision Makers for each phase</a:t>
            </a:r>
          </a:p>
          <a:p>
            <a:endParaRPr lang="en-US" sz="1200" b="1" dirty="0"/>
          </a:p>
          <a:p>
            <a:r>
              <a:rPr lang="en-US" sz="1200" b="1" dirty="0"/>
              <a:t>Confirm BCD Liaisons and  team update process</a:t>
            </a:r>
          </a:p>
          <a:p>
            <a:endParaRPr lang="en-US" sz="1200" b="1" dirty="0"/>
          </a:p>
          <a:p>
            <a:r>
              <a:rPr lang="en-US" sz="1200" b="1" dirty="0"/>
              <a:t>Set check in and milestone review dates</a:t>
            </a:r>
          </a:p>
          <a:p>
            <a:endParaRPr lang="en-US" sz="1200" b="1" dirty="0"/>
          </a:p>
          <a:p>
            <a:r>
              <a:rPr lang="en-US" sz="1200" b="1" dirty="0"/>
              <a:t>Establish criteria to pause, stop or move ahead</a:t>
            </a:r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 </a:t>
            </a:r>
            <a:br>
              <a:rPr lang="en-US" sz="1333" b="1" dirty="0"/>
            </a:br>
            <a:endParaRPr lang="en-US" sz="1333" dirty="0"/>
          </a:p>
          <a:p>
            <a:endParaRPr lang="en-US" sz="1333" dirty="0"/>
          </a:p>
          <a:p>
            <a:endParaRPr lang="en-US" sz="1333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920219" y="5766441"/>
            <a:ext cx="3552636" cy="9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bg1"/>
                </a:solidFill>
              </a:rPr>
              <a:t>Continuously identify, assess and mitigate risk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bg1"/>
                </a:solidFill>
              </a:rPr>
              <a:t>Ensure tasks are on time/budget and meet quality standards  </a:t>
            </a:r>
          </a:p>
          <a:p>
            <a:pPr>
              <a:spcBef>
                <a:spcPts val="0"/>
              </a:spcBef>
            </a:pPr>
            <a:endParaRPr lang="en-US" sz="1150" dirty="0">
              <a:solidFill>
                <a:schemeClr val="bg1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8801715" y="1898123"/>
            <a:ext cx="2456658" cy="29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1" dirty="0"/>
              <a:t>Conduct  formal project review: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Evaluate project completion to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 deliverables, educate and gain stakeholder acceptance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Document success, lessons learned and Improvement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Define next steps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b="1" dirty="0"/>
          </a:p>
          <a:p>
            <a:r>
              <a:rPr lang="en-US" sz="1200" b="1" dirty="0"/>
              <a:t>Obtain sign off and close the project</a:t>
            </a:r>
            <a:endParaRPr lang="en-US" sz="1200" dirty="0"/>
          </a:p>
          <a:p>
            <a:endParaRPr lang="en-US" sz="1333" dirty="0"/>
          </a:p>
          <a:p>
            <a:endParaRPr lang="en-US" sz="1333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3174092" y="2019255"/>
            <a:ext cx="0" cy="31033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cxnSpLocks/>
          </p:cNvCxnSpPr>
          <p:nvPr/>
        </p:nvCxnSpPr>
        <p:spPr bwMode="auto">
          <a:xfrm>
            <a:off x="5898949" y="2029087"/>
            <a:ext cx="0" cy="30935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cxnSpLocks/>
          </p:cNvCxnSpPr>
          <p:nvPr/>
        </p:nvCxnSpPr>
        <p:spPr bwMode="auto">
          <a:xfrm>
            <a:off x="8522610" y="2019255"/>
            <a:ext cx="0" cy="31033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B26F3C-4102-88EA-E995-6FBD8AB0A878}"/>
              </a:ext>
            </a:extLst>
          </p:cNvPr>
          <p:cNvSpPr txBox="1">
            <a:spLocks/>
          </p:cNvSpPr>
          <p:nvPr/>
        </p:nvSpPr>
        <p:spPr bwMode="auto">
          <a:xfrm>
            <a:off x="7252139" y="5751404"/>
            <a:ext cx="4074622" cy="8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bg1"/>
                </a:solidFill>
              </a:rPr>
              <a:t>Document Milestone Review decisions, feedback, recommendations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bg1"/>
                </a:solidFill>
              </a:rPr>
              <a:t>Communicate to all Liaisons on timely basis</a:t>
            </a:r>
          </a:p>
        </p:txBody>
      </p:sp>
    </p:spTree>
    <p:extLst>
      <p:ext uri="{BB962C8B-B14F-4D97-AF65-F5344CB8AC3E}">
        <p14:creationId xmlns:p14="http://schemas.microsoft.com/office/powerpoint/2010/main" val="6037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80E1-9B18-FB45-B23E-8444E4FF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Sweeney Park</a:t>
            </a:r>
            <a:br>
              <a:rPr lang="en-US" dirty="0"/>
            </a:br>
            <a:r>
              <a:rPr lang="en-US" dirty="0"/>
              <a:t>Project Plan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Pre-Plan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A5897-CB44-E34C-9FD1-2549E6E7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89745"/>
            <a:ext cx="7315200" cy="610099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Nate Desrosiers, MBTS Town Engineer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Cheryl Marshall, MBTS P&amp;R Director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 Resnick, MBTS Town Planner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Weston &amp; Samson, Consulting Design Engineers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 Makers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 Meeting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Board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 Committee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Board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Conservation Commission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of Health (if onsite septic is required/possible for bathrooms)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DPW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Influencers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 &amp; Recreation Committee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CPC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Committee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Leagues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MERSD/Athletic Director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Rules/Regulations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Compliance, Wetlands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Protection, Title 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808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E5FB-6421-0944-8852-1B8682A7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Sweeney Park</a:t>
            </a:r>
            <a:br>
              <a:rPr lang="en-US" dirty="0"/>
            </a:br>
            <a:r>
              <a:rPr lang="en-US" dirty="0"/>
              <a:t>Project Plan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Project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F29F-F273-0745-AE93-0F0C8FE4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lvl="1" indent="0">
              <a:buNone/>
            </a:pPr>
            <a:r>
              <a:rPr lang="en-US" sz="1600" b="1" i="1" dirty="0"/>
              <a:t>Objective</a:t>
            </a:r>
          </a:p>
          <a:p>
            <a:pPr lvl="2"/>
            <a:r>
              <a:rPr lang="en-US" dirty="0"/>
              <a:t>Increase  “playable” hours per the P&amp;R 2020 Athletic Field Master Plan</a:t>
            </a:r>
          </a:p>
          <a:p>
            <a:pPr lvl="2"/>
            <a:r>
              <a:rPr lang="en-US" dirty="0"/>
              <a:t>Construct an all season athletic field, not subject to flooding and usable for all levels</a:t>
            </a:r>
          </a:p>
          <a:p>
            <a:pPr lvl="2"/>
            <a:r>
              <a:rPr lang="en-US" dirty="0"/>
              <a:t>To improve parking lot drainage and  provide bathrooms </a:t>
            </a:r>
          </a:p>
          <a:p>
            <a:pPr marL="502920" lvl="1" indent="0">
              <a:buNone/>
            </a:pPr>
            <a:r>
              <a:rPr lang="en-US" sz="1600" b="1" dirty="0"/>
              <a:t>Scope</a:t>
            </a:r>
          </a:p>
          <a:p>
            <a:pPr lvl="2"/>
            <a:r>
              <a:rPr lang="en-US" dirty="0"/>
              <a:t>Solicit consulting engineering services to plan, design, bid, and construct the replacement of the Sweeney Park athletic field. </a:t>
            </a:r>
          </a:p>
          <a:p>
            <a:pPr lvl="2"/>
            <a:r>
              <a:rPr lang="en-US" dirty="0"/>
              <a:t>Replacement of the existing grass soccer field with a “full size” turf or natural grass field.</a:t>
            </a:r>
          </a:p>
          <a:p>
            <a:pPr lvl="2"/>
            <a:r>
              <a:rPr lang="en-US" dirty="0"/>
              <a:t>Addition of bathrooms  with sewer tie-in or onsite septic.</a:t>
            </a:r>
          </a:p>
          <a:p>
            <a:pPr lvl="2"/>
            <a:r>
              <a:rPr lang="en-US" dirty="0"/>
              <a:t>Improve existing parking lot drainage , replace existing dugouts, and amenities identified during project development/design (based on feedback from project decision makers, influencers, and stakeholders.  </a:t>
            </a:r>
          </a:p>
          <a:p>
            <a:pPr lvl="2"/>
            <a:r>
              <a:rPr lang="en-US" dirty="0"/>
              <a:t>Currently he project </a:t>
            </a:r>
            <a:r>
              <a:rPr lang="en-US" i="1" dirty="0"/>
              <a:t>does not </a:t>
            </a:r>
            <a:r>
              <a:rPr lang="en-US" dirty="0"/>
              <a:t> include the existing Little League baseball/softball field and dugouts, basketball courts, storage garage, concession stands, or field lighting.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8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E5FB-6421-0944-8852-1B8682A7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Sweeney Park</a:t>
            </a:r>
            <a:br>
              <a:rPr lang="en-US" dirty="0"/>
            </a:br>
            <a:r>
              <a:rPr lang="en-US" dirty="0"/>
              <a:t>Project Plan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Project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F29F-F273-0745-AE93-0F0C8FE4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777" y="254832"/>
            <a:ext cx="8664315" cy="7015398"/>
          </a:xfrm>
        </p:spPr>
        <p:txBody>
          <a:bodyPr>
            <a:normAutofit/>
          </a:bodyPr>
          <a:lstStyle/>
          <a:p>
            <a:pPr marL="502920" lvl="1" indent="0">
              <a:buNone/>
            </a:pPr>
            <a:r>
              <a:rPr lang="en-US" b="1" dirty="0"/>
              <a:t>Constraints </a:t>
            </a:r>
          </a:p>
          <a:p>
            <a:pPr lvl="2"/>
            <a:r>
              <a:rPr lang="en-US" dirty="0"/>
              <a:t>Funding </a:t>
            </a:r>
          </a:p>
          <a:p>
            <a:pPr lvl="2"/>
            <a:r>
              <a:rPr lang="en-US" dirty="0"/>
              <a:t>Water table ,Wetlands buffer encroachment</a:t>
            </a:r>
          </a:p>
          <a:p>
            <a:pPr lvl="2"/>
            <a:r>
              <a:rPr lang="en-US" dirty="0"/>
              <a:t>Turf vs natural grass </a:t>
            </a:r>
          </a:p>
          <a:p>
            <a:pPr lvl="2"/>
            <a:r>
              <a:rPr lang="en-US" dirty="0"/>
              <a:t>Sewer Tie-in for bathroom </a:t>
            </a:r>
          </a:p>
          <a:p>
            <a:pPr marL="502920" lvl="1" indent="0">
              <a:buNone/>
            </a:pPr>
            <a:r>
              <a:rPr lang="en-US" b="1" dirty="0"/>
              <a:t>Stakeholders</a:t>
            </a:r>
          </a:p>
          <a:p>
            <a:pPr lvl="2"/>
            <a:r>
              <a:rPr lang="en-US" dirty="0"/>
              <a:t>P&amp;R Committee, Select Board, Community-Coaches, Teams , Schools</a:t>
            </a:r>
          </a:p>
          <a:p>
            <a:pPr marL="502920" lvl="1" indent="0">
              <a:buNone/>
            </a:pPr>
            <a:r>
              <a:rPr lang="en-US" b="1" dirty="0"/>
              <a:t>Resources</a:t>
            </a:r>
          </a:p>
          <a:p>
            <a:pPr lvl="2"/>
            <a:r>
              <a:rPr lang="en-US" dirty="0"/>
              <a:t>Conservation Agent</a:t>
            </a:r>
          </a:p>
          <a:p>
            <a:pPr lvl="2"/>
            <a:r>
              <a:rPr lang="en-US" dirty="0"/>
              <a:t>CPC for funding </a:t>
            </a:r>
          </a:p>
          <a:p>
            <a:pPr lvl="2"/>
            <a:r>
              <a:rPr lang="en-US" dirty="0"/>
              <a:t>Town Building &amp; Plumbing Inspectors</a:t>
            </a:r>
          </a:p>
          <a:p>
            <a:pPr lvl="2"/>
            <a:r>
              <a:rPr lang="en-US" dirty="0"/>
              <a:t>Town Communications Manager</a:t>
            </a:r>
          </a:p>
          <a:p>
            <a:pPr lvl="2"/>
            <a:r>
              <a:rPr lang="en-US" dirty="0"/>
              <a:t>Town Grant Coordinator</a:t>
            </a:r>
          </a:p>
          <a:p>
            <a:pPr lvl="2"/>
            <a:r>
              <a:rPr lang="en-US" dirty="0"/>
              <a:t>Town Health Agent </a:t>
            </a:r>
          </a:p>
          <a:p>
            <a:pPr lvl="2"/>
            <a:r>
              <a:rPr lang="en-US" dirty="0"/>
              <a:t>DPW Water &amp; Sewer Dept</a:t>
            </a:r>
          </a:p>
          <a:p>
            <a:pPr marL="502920" lvl="1" indent="0">
              <a:buNone/>
            </a:pPr>
            <a:r>
              <a:rPr lang="en-US" b="1" dirty="0"/>
              <a:t>Roles</a:t>
            </a:r>
          </a:p>
          <a:p>
            <a:pPr lvl="2"/>
            <a:r>
              <a:rPr lang="en-US" dirty="0"/>
              <a:t>Nate Desrosiers, Town Project Manager</a:t>
            </a:r>
          </a:p>
          <a:p>
            <a:pPr lvl="2"/>
            <a:r>
              <a:rPr lang="en-US" dirty="0"/>
              <a:t>Brandon Kunkel, W&amp;S, Design Consultant Project Manager</a:t>
            </a:r>
          </a:p>
          <a:p>
            <a:pPr lvl="2"/>
            <a:r>
              <a:rPr lang="en-US" dirty="0"/>
              <a:t>Cheryl Marshall, P&amp;R Committee Liaison </a:t>
            </a:r>
          </a:p>
          <a:p>
            <a:pPr marL="502920" lvl="1" indent="0">
              <a:buNone/>
            </a:pPr>
            <a:r>
              <a:rPr lang="en-US" b="1" dirty="0"/>
              <a:t>Accountability</a:t>
            </a:r>
          </a:p>
          <a:p>
            <a:pPr lvl="2"/>
            <a:r>
              <a:rPr lang="en-US" dirty="0"/>
              <a:t>Project lead, Nate Desrosiers</a:t>
            </a:r>
          </a:p>
          <a:p>
            <a:pPr lvl="2"/>
            <a:r>
              <a:rPr lang="en-US" dirty="0"/>
              <a:t>Project Review Panel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9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B4F0-4313-0642-B323-D6C8EEEE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41663-DDA7-DF44-80EE-75BAD3C4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35430"/>
            <a:ext cx="7315200" cy="554931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Summarize topics from the both BCD meetings</a:t>
            </a:r>
          </a:p>
          <a:p>
            <a:pPr lvl="0"/>
            <a:r>
              <a:rPr lang="en-US" sz="2400" dirty="0"/>
              <a:t>Small group discussion of impact on work to date</a:t>
            </a:r>
          </a:p>
          <a:p>
            <a:pPr lvl="1"/>
            <a:r>
              <a:rPr lang="en-US" sz="2200" dirty="0"/>
              <a:t>What worked? </a:t>
            </a:r>
          </a:p>
          <a:p>
            <a:pPr lvl="1"/>
            <a:r>
              <a:rPr lang="en-US" sz="2200" dirty="0"/>
              <a:t>What is missing?</a:t>
            </a:r>
          </a:p>
          <a:p>
            <a:pPr lvl="1"/>
            <a:r>
              <a:rPr lang="en-US" sz="2200" dirty="0"/>
              <a:t> What are next steps?</a:t>
            </a:r>
          </a:p>
          <a:p>
            <a:pPr lvl="0"/>
            <a:r>
              <a:rPr lang="en-US" sz="2400" dirty="0"/>
              <a:t>Share feedback and next steps with full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What went well in this meeting? What didn’t?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84B89-9C1B-1841-A7DB-EE7FE5DB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6621-5C4F-6B47-B845-762748246BBF}" type="datetime1">
              <a:rPr lang="en-US" smtClean="0"/>
              <a:t>1/31/24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7CF0D-675C-8D4A-ADFE-704B4368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8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38E6-4E63-7A41-A0C3-CDF0F8C8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97453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10515600" cy="9826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Board, Committee, Department Project Plan Process</a:t>
            </a:r>
          </a:p>
        </p:txBody>
      </p:sp>
      <p:sp>
        <p:nvSpPr>
          <p:cNvPr id="24" name="Chevron 23"/>
          <p:cNvSpPr/>
          <p:nvPr/>
        </p:nvSpPr>
        <p:spPr>
          <a:xfrm>
            <a:off x="6159259" y="1062571"/>
            <a:ext cx="2456658" cy="711558"/>
          </a:xfrm>
          <a:prstGeom prst="chevron">
            <a:avLst/>
          </a:prstGeom>
          <a:solidFill>
            <a:srgbClr val="2196C6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Chevron 6"/>
          <p:cNvSpPr/>
          <p:nvPr/>
        </p:nvSpPr>
        <p:spPr>
          <a:xfrm>
            <a:off x="6680015" y="1063302"/>
            <a:ext cx="1473995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67" tIns="10583" rIns="0" bIns="10583" numCol="1" spcCol="1270" anchor="ctr" anchorCtr="0">
            <a:noAutofit/>
          </a:bodyPr>
          <a:lstStyle/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67" b="1" dirty="0">
              <a:solidFill>
                <a:srgbClr val="FFFFFF"/>
              </a:solidFill>
            </a:endParaRPr>
          </a:p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</a:p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67" b="1" dirty="0">
              <a:solidFill>
                <a:srgbClr val="FFFFFF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872129" y="1062571"/>
            <a:ext cx="2456658" cy="711557"/>
          </a:xfrm>
          <a:prstGeom prst="chevron">
            <a:avLst/>
          </a:prstGeom>
          <a:solidFill>
            <a:srgbClr val="2196C6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Chevron 6"/>
          <p:cNvSpPr/>
          <p:nvPr/>
        </p:nvSpPr>
        <p:spPr>
          <a:xfrm>
            <a:off x="1302906" y="1062569"/>
            <a:ext cx="1473995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67" tIns="10583" rIns="0" bIns="10583" numCol="1" spcCol="1270" anchor="ctr" anchorCtr="0">
            <a:noAutofit/>
          </a:bodyPr>
          <a:lstStyle/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1" y="5328782"/>
            <a:ext cx="10515600" cy="1545150"/>
            <a:chOff x="5617480" y="1950174"/>
            <a:chExt cx="2984706" cy="1961964"/>
          </a:xfrm>
        </p:grpSpPr>
        <p:sp>
          <p:nvSpPr>
            <p:cNvPr id="29" name="Chevron 28"/>
            <p:cNvSpPr/>
            <p:nvPr/>
          </p:nvSpPr>
          <p:spPr>
            <a:xfrm>
              <a:off x="5617480" y="2300315"/>
              <a:ext cx="2984706" cy="1222708"/>
            </a:xfrm>
            <a:prstGeom prst="chevron">
              <a:avLst/>
            </a:prstGeom>
            <a:solidFill>
              <a:srgbClr val="2196C6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Chevron 8"/>
            <p:cNvSpPr/>
            <p:nvPr/>
          </p:nvSpPr>
          <p:spPr>
            <a:xfrm>
              <a:off x="5797907" y="1950174"/>
              <a:ext cx="734051" cy="1961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67" tIns="10583" rIns="0" bIns="1058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and Review: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01715" y="1062571"/>
            <a:ext cx="2456658" cy="711557"/>
            <a:chOff x="8162380" y="2423298"/>
            <a:chExt cx="2947989" cy="1179195"/>
          </a:xfrm>
        </p:grpSpPr>
        <p:sp>
          <p:nvSpPr>
            <p:cNvPr id="32" name="Chevron 31"/>
            <p:cNvSpPr/>
            <p:nvPr/>
          </p:nvSpPr>
          <p:spPr>
            <a:xfrm>
              <a:off x="8162380" y="2423298"/>
              <a:ext cx="2947989" cy="1179195"/>
            </a:xfrm>
            <a:prstGeom prst="chevron">
              <a:avLst/>
            </a:prstGeom>
            <a:solidFill>
              <a:srgbClr val="2196C6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Chevron 10"/>
            <p:cNvSpPr/>
            <p:nvPr/>
          </p:nvSpPr>
          <p:spPr>
            <a:xfrm>
              <a:off x="8751978" y="2423298"/>
              <a:ext cx="1768794" cy="117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67" tIns="10583" rIns="0" bIns="1058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00129" y="1062571"/>
            <a:ext cx="2456658" cy="711558"/>
            <a:chOff x="2820477" y="2423298"/>
            <a:chExt cx="2947989" cy="1179195"/>
          </a:xfrm>
          <a:solidFill>
            <a:srgbClr val="2196C6"/>
          </a:solidFill>
        </p:grpSpPr>
        <p:sp>
          <p:nvSpPr>
            <p:cNvPr id="35" name="Chevron 34"/>
            <p:cNvSpPr/>
            <p:nvPr/>
          </p:nvSpPr>
          <p:spPr>
            <a:xfrm>
              <a:off x="2820477" y="2423298"/>
              <a:ext cx="2947989" cy="1179195"/>
            </a:xfrm>
            <a:prstGeom prst="chevron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Chevron 6"/>
            <p:cNvSpPr/>
            <p:nvPr/>
          </p:nvSpPr>
          <p:spPr>
            <a:xfrm>
              <a:off x="3410075" y="2423298"/>
              <a:ext cx="1768794" cy="1179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67" tIns="10583" rIns="0" bIns="1058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764868" y="1834340"/>
            <a:ext cx="2409224" cy="41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554579" y="1849608"/>
            <a:ext cx="2133421" cy="39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900" dirty="0"/>
              <a:t> </a:t>
            </a:r>
          </a:p>
          <a:p>
            <a:endParaRPr lang="en-US" sz="1333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6182487" y="2019255"/>
            <a:ext cx="2214257" cy="36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 </a:t>
            </a:r>
            <a:br>
              <a:rPr lang="en-US" sz="1333" b="1" dirty="0"/>
            </a:br>
            <a:endParaRPr lang="en-US" sz="1333" dirty="0"/>
          </a:p>
          <a:p>
            <a:endParaRPr lang="en-US" sz="1333" dirty="0"/>
          </a:p>
          <a:p>
            <a:endParaRPr lang="en-US" sz="1333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920218" y="5766441"/>
            <a:ext cx="6384367" cy="9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5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What are the steps for monitoring and reviewing the project?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8801715" y="2019255"/>
            <a:ext cx="2456658" cy="27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33" dirty="0"/>
          </a:p>
          <a:p>
            <a:endParaRPr lang="en-US" sz="1333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3174092" y="2019255"/>
            <a:ext cx="0" cy="31033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cxnSpLocks/>
          </p:cNvCxnSpPr>
          <p:nvPr/>
        </p:nvCxnSpPr>
        <p:spPr bwMode="auto">
          <a:xfrm>
            <a:off x="5898949" y="2029087"/>
            <a:ext cx="0" cy="30935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cxnSpLocks/>
          </p:cNvCxnSpPr>
          <p:nvPr/>
        </p:nvCxnSpPr>
        <p:spPr bwMode="auto">
          <a:xfrm>
            <a:off x="8522610" y="2019255"/>
            <a:ext cx="0" cy="31033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1642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36F6-DE1C-1A4B-B03F-CDCD2DED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BCD Training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8AF9B-3807-6D4D-8658-7B8CAA347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MIIA (Massachusetts Interlocal Insurance Association) provides  access to free training provided by All One Health. </a:t>
            </a:r>
          </a:p>
          <a:p>
            <a:r>
              <a:rPr lang="en-US" dirty="0"/>
              <a:t>After careful review, there are four recommended one-hour webinar training sessions for Board, Committee and Department members. </a:t>
            </a:r>
          </a:p>
          <a:p>
            <a:r>
              <a:rPr lang="en-US" dirty="0"/>
              <a:t> Click on the link and  type in your name and email address to begin watching.</a:t>
            </a:r>
          </a:p>
          <a:p>
            <a:pPr marL="5029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Diversity Awareness, Recognizing Your Blind Spots 2/23/23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Municipal Conflict Management 11/2/2022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 Communication, Skills for Working Effectively with Others 6/9/2022</a:t>
            </a:r>
            <a:endParaRPr lang="en-US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the Respectful Workplace 4/19/2022</a:t>
            </a:r>
            <a:r>
              <a:rPr lang="en-US" dirty="0"/>
              <a:t> </a:t>
            </a:r>
          </a:p>
          <a:p>
            <a:r>
              <a:rPr lang="en-US" dirty="0"/>
              <a:t>All public officials (elected, appointed, and hired) are required to comply with Conflict of Interest/Code of Ethics and Open Meeting Law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5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C8AB-EE67-3E44-8CC0-2A5691E7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Task Force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54D3-ACD1-A940-AF2D-2D99A3CF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diverse stakeholders that work on a complex issue in a defined time period . </a:t>
            </a:r>
          </a:p>
          <a:p>
            <a:r>
              <a:rPr lang="en-US" dirty="0"/>
              <a:t>An advisory group that makes recommendations to the decision makers.</a:t>
            </a:r>
          </a:p>
          <a:p>
            <a:r>
              <a:rPr lang="en-US" dirty="0"/>
              <a:t> All participants are informed of the roles/responsibilities and expectations before agreeing to serve on the task force.</a:t>
            </a:r>
          </a:p>
          <a:p>
            <a:pPr lvl="0"/>
            <a:r>
              <a:rPr lang="en-US" dirty="0"/>
              <a:t>A timeline is set for the establishment and disbandment of the task force as well as how many meetings are expected over time.</a:t>
            </a:r>
          </a:p>
          <a:p>
            <a:pPr lvl="0"/>
            <a:r>
              <a:rPr lang="en-US" dirty="0"/>
              <a:t>All meetings are posted, have agendas and minutes on the Town website. </a:t>
            </a:r>
          </a:p>
          <a:p>
            <a:pPr lvl="0"/>
            <a:r>
              <a:rPr lang="en-US" dirty="0"/>
              <a:t>The task force leader or co-leaders are responsible for reporting results back to Task Force Leadership.</a:t>
            </a:r>
          </a:p>
          <a:p>
            <a:pPr lvl="0"/>
            <a:r>
              <a:rPr lang="en-US" dirty="0"/>
              <a:t>The task force makes a recommendation (advisory), but a project team is established to implement.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4B83-446D-EE4E-9790-B7CDEF5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Board, Committee, Department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(BCD)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345F-8166-3647-9FDA-93D8A7EC0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  <a:p>
            <a:r>
              <a:rPr lang="en-US" dirty="0"/>
              <a:t>Governance Project Re-Cap</a:t>
            </a:r>
          </a:p>
          <a:p>
            <a:r>
              <a:rPr lang="en-US" dirty="0"/>
              <a:t>June BCD  Meeting  Actions Update</a:t>
            </a:r>
          </a:p>
          <a:p>
            <a:r>
              <a:rPr lang="en-US" dirty="0"/>
              <a:t>BCD Project Plan Process Breakout</a:t>
            </a:r>
          </a:p>
          <a:p>
            <a:r>
              <a:rPr lang="en-US" dirty="0"/>
              <a:t>Summary and Next Steps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6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221F98-1969-1A4A-AD24-6DF6B0A0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Board,</a:t>
            </a:r>
            <a:br>
              <a:rPr lang="en-US" dirty="0"/>
            </a:br>
            <a:r>
              <a:rPr lang="en-US" dirty="0"/>
              <a:t>Committee</a:t>
            </a:r>
            <a:br>
              <a:rPr lang="en-US" dirty="0"/>
            </a:br>
            <a:r>
              <a:rPr lang="en-US" dirty="0"/>
              <a:t>Department Groups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CCAE6F-F98C-174C-8E5A-3B0FF121A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Administration/Finance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576A-E05F-E94B-AF48-0530CA9BD5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Accountant</a:t>
            </a:r>
          </a:p>
          <a:p>
            <a:pPr lvl="0" fontAlgn="base"/>
            <a:r>
              <a:rPr lang="en-US" sz="2200" dirty="0"/>
              <a:t>Human Resources</a:t>
            </a:r>
          </a:p>
          <a:p>
            <a:pPr lvl="0" fontAlgn="base"/>
            <a:r>
              <a:rPr lang="en-US" sz="2200" dirty="0"/>
              <a:t>Town Administrator</a:t>
            </a:r>
          </a:p>
          <a:p>
            <a:pPr lvl="0" fontAlgn="base"/>
            <a:r>
              <a:rPr lang="en-US" sz="2200" dirty="0"/>
              <a:t>Town Clerk</a:t>
            </a:r>
          </a:p>
          <a:p>
            <a:pPr lvl="0" fontAlgn="base"/>
            <a:r>
              <a:rPr lang="en-US" sz="2200" dirty="0"/>
              <a:t>Tax Collector</a:t>
            </a:r>
          </a:p>
          <a:p>
            <a:pPr lvl="0" fontAlgn="base"/>
            <a:r>
              <a:rPr lang="en-US" sz="2200" dirty="0"/>
              <a:t>Finance Committee</a:t>
            </a:r>
          </a:p>
          <a:p>
            <a:pPr lvl="0" fontAlgn="base"/>
            <a:r>
              <a:rPr lang="en-US" sz="2200" dirty="0"/>
              <a:t>Board of Registrars</a:t>
            </a:r>
          </a:p>
          <a:p>
            <a:pPr marL="0" lvl="0" indent="0" fontAlgn="base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3DC777-0018-FA4D-B6FF-77E7F86E3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Assessment/Regulation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783F4-6E86-E644-8409-B7954EE4E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9270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200" dirty="0"/>
              <a:t>Zoning Board of Appeals</a:t>
            </a:r>
          </a:p>
          <a:p>
            <a:pPr lvl="0" fontAlgn="base"/>
            <a:r>
              <a:rPr lang="en-US" sz="2200" dirty="0"/>
              <a:t>Planning Board</a:t>
            </a:r>
          </a:p>
          <a:p>
            <a:pPr lvl="0" fontAlgn="base"/>
            <a:r>
              <a:rPr lang="en-US" sz="2200" dirty="0"/>
              <a:t>Board of Assessors</a:t>
            </a:r>
          </a:p>
          <a:p>
            <a:pPr lvl="0" fontAlgn="base"/>
            <a:r>
              <a:rPr lang="en-US" sz="2200" dirty="0"/>
              <a:t>Building Dept</a:t>
            </a:r>
          </a:p>
          <a:p>
            <a:pPr lvl="0" fontAlgn="base"/>
            <a:r>
              <a:rPr lang="en-US" sz="2200" dirty="0"/>
              <a:t>Assessor</a:t>
            </a:r>
          </a:p>
          <a:p>
            <a:pPr lvl="0" fontAlgn="base"/>
            <a:r>
              <a:rPr lang="en-US" sz="2200" dirty="0"/>
              <a:t>MBTA Zoning Task Force 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sz="2400" b="1" i="1" dirty="0"/>
              <a:t>Community Development/  Planning</a:t>
            </a:r>
            <a:endParaRPr lang="en-US" sz="2400" b="1" dirty="0"/>
          </a:p>
          <a:p>
            <a:pPr lvl="0" fontAlgn="base"/>
            <a:r>
              <a:rPr lang="en-US" sz="2200" dirty="0"/>
              <a:t>Community Preservation Committee</a:t>
            </a:r>
          </a:p>
          <a:p>
            <a:pPr lvl="0" fontAlgn="base"/>
            <a:r>
              <a:rPr lang="en-US" sz="2200" dirty="0"/>
              <a:t>Parks &amp; Recreation Committee</a:t>
            </a:r>
          </a:p>
          <a:p>
            <a:pPr lvl="0" fontAlgn="base"/>
            <a:r>
              <a:rPr lang="en-US" sz="2200" dirty="0"/>
              <a:t>Volunteer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2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221F98-1969-1A4A-AD24-6DF6B0A0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Board,</a:t>
            </a:r>
            <a:br>
              <a:rPr lang="en-US" dirty="0"/>
            </a:br>
            <a:r>
              <a:rPr lang="en-US" dirty="0"/>
              <a:t>Committee</a:t>
            </a:r>
            <a:br>
              <a:rPr lang="en-US" dirty="0"/>
            </a:br>
            <a:r>
              <a:rPr lang="en-US" dirty="0"/>
              <a:t>Department Groups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CCAE6F-F98C-174C-8E5A-3B0FF121A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703386"/>
            <a:ext cx="3474720" cy="545122"/>
          </a:xfrm>
        </p:spPr>
        <p:txBody>
          <a:bodyPr/>
          <a:lstStyle/>
          <a:p>
            <a:r>
              <a:rPr lang="en-US" dirty="0"/>
              <a:t>Community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576A-E05F-E94B-AF48-0530CA9BD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248509"/>
            <a:ext cx="3474720" cy="7209690"/>
          </a:xfrm>
        </p:spPr>
        <p:txBody>
          <a:bodyPr>
            <a:normAutofit/>
          </a:bodyPr>
          <a:lstStyle/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Veterans' Services</a:t>
            </a:r>
          </a:p>
          <a:p>
            <a:pPr lvl="0" fontAlgn="base"/>
            <a:r>
              <a:rPr lang="en-US" dirty="0"/>
              <a:t>Schools </a:t>
            </a:r>
          </a:p>
          <a:p>
            <a:pPr lvl="0" fontAlgn="base"/>
            <a:r>
              <a:rPr lang="en-US" dirty="0"/>
              <a:t>Parks &amp; Recreation Dept </a:t>
            </a:r>
          </a:p>
          <a:p>
            <a:pPr lvl="0" fontAlgn="base"/>
            <a:r>
              <a:rPr lang="en-US" dirty="0"/>
              <a:t>Library</a:t>
            </a:r>
          </a:p>
          <a:p>
            <a:pPr lvl="0" fontAlgn="base"/>
            <a:r>
              <a:rPr lang="en-US" dirty="0"/>
              <a:t>Council on Aging</a:t>
            </a:r>
          </a:p>
          <a:p>
            <a:pPr lvl="0" fontAlgn="base"/>
            <a:r>
              <a:rPr lang="en-US" dirty="0"/>
              <a:t>Welcoming Committee</a:t>
            </a:r>
          </a:p>
          <a:p>
            <a:pPr marL="0" lvl="0" indent="0" fontAlgn="base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/>
              <a:t>Culture /History</a:t>
            </a:r>
          </a:p>
          <a:p>
            <a:pPr lvl="0" fontAlgn="base"/>
            <a:r>
              <a:rPr lang="en-US" dirty="0"/>
              <a:t>Historic District/Historical Commission</a:t>
            </a:r>
          </a:p>
          <a:p>
            <a:pPr lvl="0" fontAlgn="base"/>
            <a:r>
              <a:rPr lang="en-US" dirty="0"/>
              <a:t>Cultural Council</a:t>
            </a:r>
          </a:p>
          <a:p>
            <a:pPr lvl="0" fontAlgn="base"/>
            <a:r>
              <a:rPr lang="en-US" dirty="0"/>
              <a:t>Seaside One Committee </a:t>
            </a:r>
          </a:p>
          <a:p>
            <a:pPr fontAlgn="base"/>
            <a:r>
              <a:rPr lang="en-US" dirty="0"/>
              <a:t>July 4th Committee</a:t>
            </a:r>
          </a:p>
          <a:p>
            <a:pPr marL="0" lvl="0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3DC777-0018-FA4D-B6FF-77E7F86E3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826478"/>
            <a:ext cx="3474720" cy="685799"/>
          </a:xfrm>
        </p:spPr>
        <p:txBody>
          <a:bodyPr/>
          <a:lstStyle/>
          <a:p>
            <a:r>
              <a:rPr lang="en-US" i="1" dirty="0"/>
              <a:t>Environment / Conservation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783F4-6E86-E644-8409-B7954EE4E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580293"/>
            <a:ext cx="3474720" cy="6594232"/>
          </a:xfrm>
        </p:spPr>
        <p:txBody>
          <a:bodyPr>
            <a:normAutofit/>
          </a:bodyPr>
          <a:lstStyle/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Manchester Coastal Stream Team</a:t>
            </a:r>
          </a:p>
          <a:p>
            <a:pPr lvl="0" fontAlgn="base"/>
            <a:r>
              <a:rPr lang="en-US" dirty="0"/>
              <a:t>Sustainability Committee</a:t>
            </a:r>
          </a:p>
          <a:p>
            <a:pPr lvl="0" fontAlgn="base"/>
            <a:r>
              <a:rPr lang="en-US" dirty="0"/>
              <a:t>Water Resources Protection Task Force</a:t>
            </a:r>
          </a:p>
          <a:p>
            <a:pPr lvl="0" fontAlgn="base"/>
            <a:r>
              <a:rPr lang="en-US" dirty="0"/>
              <a:t>Open Space and Recreation Committee</a:t>
            </a:r>
          </a:p>
          <a:p>
            <a:pPr lvl="0" fontAlgn="base"/>
            <a:r>
              <a:rPr lang="en-US" dirty="0"/>
              <a:t>Chebacco Woods Committee</a:t>
            </a:r>
          </a:p>
          <a:p>
            <a:pPr lvl="0" fontAlgn="base"/>
            <a:r>
              <a:rPr lang="en-US" dirty="0"/>
              <a:t>Conservation Commission</a:t>
            </a:r>
          </a:p>
          <a:p>
            <a:pPr lvl="0" fontAlgn="base"/>
            <a:r>
              <a:rPr lang="en-US" dirty="0"/>
              <a:t>Conservation Department </a:t>
            </a:r>
          </a:p>
          <a:p>
            <a:pPr lvl="0" fontAlgn="base"/>
            <a:r>
              <a:rPr lang="en-US" dirty="0"/>
              <a:t>Winthrop Field Committee 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1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221F98-1969-1A4A-AD24-6DF6B0A0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Board,</a:t>
            </a:r>
            <a:br>
              <a:rPr lang="en-US" dirty="0"/>
            </a:br>
            <a:r>
              <a:rPr lang="en-US" dirty="0"/>
              <a:t>Committee</a:t>
            </a:r>
            <a:br>
              <a:rPr lang="en-US" dirty="0"/>
            </a:br>
            <a:r>
              <a:rPr lang="en-US" dirty="0"/>
              <a:t>Department Groups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CCAE6F-F98C-174C-8E5A-3B0FF121A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023587"/>
            <a:ext cx="3474720" cy="506276"/>
          </a:xfrm>
        </p:spPr>
        <p:txBody>
          <a:bodyPr/>
          <a:lstStyle/>
          <a:p>
            <a:r>
              <a:rPr lang="en-US" dirty="0"/>
              <a:t>Infrastructure/Utilities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576A-E05F-E94B-AF48-0530CA9BD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2233246"/>
            <a:ext cx="3474720" cy="5099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 fontAlgn="base"/>
            <a:r>
              <a:rPr lang="en-US" dirty="0"/>
              <a:t>Harbor Management Task Force</a:t>
            </a:r>
          </a:p>
          <a:p>
            <a:pPr lvl="0" fontAlgn="base"/>
            <a:r>
              <a:rPr lang="en-US" dirty="0"/>
              <a:t>Harbor Advisory Committee</a:t>
            </a:r>
          </a:p>
          <a:p>
            <a:pPr lvl="0" fontAlgn="base"/>
            <a:r>
              <a:rPr lang="en-US" dirty="0"/>
              <a:t>Dept of Public Works</a:t>
            </a:r>
          </a:p>
          <a:p>
            <a:pPr lvl="0" fontAlgn="base"/>
            <a:r>
              <a:rPr lang="en-US" dirty="0"/>
              <a:t>Harbormaster</a:t>
            </a:r>
          </a:p>
          <a:p>
            <a:pPr lvl="0" fontAlgn="base"/>
            <a:r>
              <a:rPr lang="en-US" dirty="0"/>
              <a:t>Manchester Housing Authority</a:t>
            </a:r>
          </a:p>
          <a:p>
            <a:pPr lvl="0" fontAlgn="base"/>
            <a:r>
              <a:rPr lang="en-US" dirty="0"/>
              <a:t>Affordable Housing Trust</a:t>
            </a:r>
          </a:p>
          <a:p>
            <a:pPr lvl="0" fontAlgn="base"/>
            <a:r>
              <a:rPr lang="en-US" dirty="0"/>
              <a:t>Downtown Improvement Committee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lvl="0" fontAlgn="base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3DC777-0018-FA4D-B6FF-77E7F86E3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826478"/>
            <a:ext cx="3474720" cy="1010280"/>
          </a:xfrm>
        </p:spPr>
        <p:txBody>
          <a:bodyPr/>
          <a:lstStyle/>
          <a:p>
            <a:r>
              <a:rPr lang="en-US" dirty="0"/>
              <a:t>Public Health/Safety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783F4-6E86-E644-8409-B7954EE4E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457200"/>
            <a:ext cx="3474720" cy="6717324"/>
          </a:xfrm>
        </p:spPr>
        <p:txBody>
          <a:bodyPr>
            <a:normAutofit/>
          </a:bodyPr>
          <a:lstStyle/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Animal Control Board</a:t>
            </a:r>
          </a:p>
          <a:p>
            <a:pPr lvl="0" fontAlgn="base"/>
            <a:r>
              <a:rPr lang="en-US" dirty="0"/>
              <a:t>ADA Advisory Committee</a:t>
            </a:r>
          </a:p>
          <a:p>
            <a:pPr lvl="0" fontAlgn="base"/>
            <a:r>
              <a:rPr lang="en-US" dirty="0"/>
              <a:t>Board of Health </a:t>
            </a:r>
          </a:p>
          <a:p>
            <a:pPr lvl="0" fontAlgn="base"/>
            <a:r>
              <a:rPr lang="en-US" dirty="0"/>
              <a:t>Police</a:t>
            </a:r>
          </a:p>
          <a:p>
            <a:pPr lvl="0" fontAlgn="base"/>
            <a:r>
              <a:rPr lang="en-US" dirty="0"/>
              <a:t>Fire Department</a:t>
            </a:r>
          </a:p>
          <a:p>
            <a:pPr lvl="0" fontAlgn="base"/>
            <a:r>
              <a:rPr lang="en-US" dirty="0"/>
              <a:t>Bicycle/Pedestrian Committee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36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758CE-1E59-474C-873A-63334C93C96F}"/>
              </a:ext>
            </a:extLst>
          </p:cNvPr>
          <p:cNvSpPr/>
          <p:nvPr/>
        </p:nvSpPr>
        <p:spPr>
          <a:xfrm>
            <a:off x="1132114" y="-3249751"/>
            <a:ext cx="8011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Town Recurring Events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093484-EA0A-1449-9FC3-13C6301C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Annual Town Event  Timeline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42BC1-DA8F-8744-9FDB-77F7E004DF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Census Mailing and responses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Campaign Finance report for all elected officials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Town Report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Town Election &amp; Town Meeting Schedule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Nomination papers ready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Licenses entered into The DOR website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Registrars Appointment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State Ethics Training/Acknowledgment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 Registrations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Presidential Primary (every 4 years)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Town Meeting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List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Flammables Annual Registration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Town Election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Swearing in Elected Officials-On Boarding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C86BC-C554-044D-8D5D-6EAFA7A9D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1123837"/>
            <a:ext cx="3474720" cy="4865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Inactivation of census non-respondents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Assessor Certification in DOR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with all appointed officials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Committee/Board training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Primary (every two years)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Hunter registration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Preparation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School dog tag election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Rate Certification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election (every two years)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 for annual destruction of files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9C5D-2343-A341-963A-9CEB274F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64107"/>
            <a:ext cx="2947482" cy="48609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Governance Project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Re-Cap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Align Master </a:t>
            </a:r>
            <a:r>
              <a:rPr lang="en-US" sz="2000" i="1" dirty="0">
                <a:solidFill>
                  <a:schemeClr val="bg1"/>
                </a:solidFill>
              </a:rPr>
              <a:t>Plan Implementation with Committee, Board and Department work</a:t>
            </a:r>
            <a:br>
              <a:rPr lang="en-US" sz="2000" i="1" dirty="0">
                <a:solidFill>
                  <a:schemeClr val="bg1"/>
                </a:solidFill>
              </a:rPr>
            </a:b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Foster cohesion and cooperation on Boards and Committees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5387-D813-6F44-8AD8-BDF3FB9B3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8573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Master Plan Recommendation Update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Select Board Goals tied to Master Plan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Board, Committee, Department  Inventory and Survey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First Board, Committee, Department Head Meeting (6/27/23)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Workshopped BCD Interactions and Liaison Program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June Meeting Action Items and Update (11/30/23)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January BCD Meeting Update- Project Plan Process (1/25/24)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502920" lvl="1" indent="0">
              <a:lnSpc>
                <a:spcPct val="150000"/>
              </a:lnSpc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B762-2503-CE45-8282-A8A01A45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CCEB-94DF-DA49-AA77-27694585E505}" type="datetime1">
              <a:rPr lang="en-US" smtClean="0"/>
              <a:t>1/31/24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73E60-CB86-5B46-9E98-89D2A7B8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86B962-EC37-DC49-93CE-5EDE65B8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29000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June Board, Committee, Department Meeting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Follow Up Action</a:t>
            </a:r>
            <a:br>
              <a:rPr lang="en-US" sz="3200" dirty="0"/>
            </a:br>
            <a:r>
              <a:rPr lang="en-US" sz="3200" dirty="0"/>
              <a:t>Update</a:t>
            </a:r>
            <a:br>
              <a:rPr lang="en-US" sz="3200" dirty="0"/>
            </a:br>
            <a:br>
              <a:rPr lang="en-US" sz="3200" dirty="0"/>
            </a:br>
            <a:endParaRPr lang="en-US" sz="1800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9B161-681A-7D4B-97FA-4C0797EA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-479685"/>
            <a:ext cx="7778446" cy="822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900" i="1" dirty="0"/>
          </a:p>
          <a:p>
            <a:pPr marL="0" indent="0">
              <a:buNone/>
            </a:pPr>
            <a:endParaRPr lang="en-US" sz="1900" i="1" dirty="0"/>
          </a:p>
          <a:p>
            <a:pPr marL="0" indent="0">
              <a:buNone/>
            </a:pPr>
            <a:endParaRPr lang="en-US" sz="19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900" b="1" i="1" dirty="0"/>
              <a:t>Administration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Created BCD Contact lists- managed by Debbie Powers-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Completed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tx1"/>
                </a:solidFill>
              </a:rPr>
              <a:t>R</a:t>
            </a:r>
            <a:r>
              <a:rPr lang="en-US" sz="1900" dirty="0"/>
              <a:t>eview Meeting Minutes- Town Clerk-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On-going</a:t>
            </a:r>
          </a:p>
          <a:p>
            <a:pPr>
              <a:lnSpc>
                <a:spcPct val="100000"/>
              </a:lnSpc>
            </a:pPr>
            <a:r>
              <a:rPr lang="en-US" sz="1900" b="1" i="1" dirty="0"/>
              <a:t>Training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Handbook Updated ,training delivered September-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Completed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Researched BCD on-going training curriculum-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Completed*</a:t>
            </a:r>
          </a:p>
          <a:p>
            <a:pPr>
              <a:lnSpc>
                <a:spcPct val="100000"/>
              </a:lnSpc>
            </a:pPr>
            <a:r>
              <a:rPr lang="en-US" sz="1900" b="1" i="1" dirty="0"/>
              <a:t>Technology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Website re-design-benchmark other Town websites-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On-going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Assessed State Law for archiving-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Completed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Researched AI options for minutes-</a:t>
            </a:r>
            <a:r>
              <a:rPr lang="en-US" sz="1900" b="1" dirty="0"/>
              <a:t>C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ompleted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Assessed cyber- attack risk, system modified -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On-going</a:t>
            </a:r>
            <a:endParaRPr lang="en-US" sz="1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700" i="1" dirty="0"/>
          </a:p>
          <a:p>
            <a:pPr marL="0" indent="0" algn="ctr">
              <a:buNone/>
            </a:pPr>
            <a:endParaRPr lang="en-US" sz="1700" dirty="0"/>
          </a:p>
          <a:p>
            <a:endParaRPr lang="en-US" sz="1700" dirty="0"/>
          </a:p>
          <a:p>
            <a:pPr>
              <a:lnSpc>
                <a:spcPct val="100000"/>
              </a:lnSpc>
            </a:pPr>
            <a:endParaRPr lang="en-US" sz="1700" dirty="0"/>
          </a:p>
          <a:p>
            <a:pPr marL="0" indent="0">
              <a:lnSpc>
                <a:spcPct val="100000"/>
              </a:lnSpc>
              <a:buNone/>
            </a:pPr>
            <a:endParaRPr lang="en-US" sz="1700" i="1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56892-D8DD-0D4B-8457-0430C46A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E8CF-EB94-254D-838F-A3D62469AB0D}" type="datetime1">
              <a:rPr lang="en-US" smtClean="0"/>
              <a:t>1/31/24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FE0C9-A83A-904D-9B4F-167B6F3E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8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86B962-EC37-DC49-93CE-5EDE65B8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29000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June Board, Committee, Department Meeting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Follow Up Action</a:t>
            </a:r>
            <a:br>
              <a:rPr lang="en-US" sz="3200" dirty="0"/>
            </a:br>
            <a:r>
              <a:rPr lang="en-US" sz="3200" dirty="0"/>
              <a:t>Update</a:t>
            </a:r>
            <a:br>
              <a:rPr lang="en-US" sz="3200" dirty="0"/>
            </a:br>
            <a:br>
              <a:rPr lang="en-US" sz="3200" dirty="0"/>
            </a:br>
            <a:endParaRPr lang="en-US" sz="1800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9B161-681A-7D4B-97FA-4C0797EA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-479685"/>
            <a:ext cx="7778446" cy="822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900" i="1" dirty="0"/>
          </a:p>
          <a:p>
            <a:pPr marL="0" indent="0">
              <a:buNone/>
            </a:pPr>
            <a:endParaRPr lang="en-US" sz="1900" i="1" dirty="0"/>
          </a:p>
          <a:p>
            <a:pPr marL="0" indent="0">
              <a:buNone/>
            </a:pPr>
            <a:endParaRPr lang="en-US" sz="19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900" b="1" i="1" dirty="0"/>
              <a:t>Board/Committee Structure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Researched creating/disbanding Boards/Committee-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Completed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Defined parameters for creating a Task Force –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Completed*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Identified logical BCD groupings-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Completed*</a:t>
            </a:r>
          </a:p>
          <a:p>
            <a:pPr marL="502920" lvl="1" indent="0">
              <a:lnSpc>
                <a:spcPct val="100000"/>
              </a:lnSpc>
              <a:buNone/>
            </a:pPr>
            <a:endParaRPr lang="en-US" sz="1100" b="1" dirty="0"/>
          </a:p>
          <a:p>
            <a:r>
              <a:rPr lang="en-US" sz="1900" b="1" i="1" dirty="0"/>
              <a:t>Further Actions</a:t>
            </a:r>
          </a:p>
          <a:p>
            <a:pPr lvl="1"/>
            <a:r>
              <a:rPr lang="en-US" sz="1900" dirty="0"/>
              <a:t>Plan Annual Volunteer Appreciation Event (Fall)-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On-going</a:t>
            </a:r>
          </a:p>
          <a:p>
            <a:pPr lvl="1"/>
            <a:r>
              <a:rPr lang="en-US" sz="1900" dirty="0"/>
              <a:t>Running effective meeting tips- 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Completed*</a:t>
            </a:r>
          </a:p>
          <a:p>
            <a:pPr lvl="1"/>
            <a:r>
              <a:rPr lang="en-US" sz="1900" i="1" dirty="0"/>
              <a:t>Assess how to communicate project updates-</a:t>
            </a:r>
            <a:r>
              <a:rPr lang="en-US" sz="1900" b="1" i="1" dirty="0">
                <a:solidFill>
                  <a:schemeClr val="accent4">
                    <a:lumMod val="75000"/>
                  </a:schemeClr>
                </a:solidFill>
              </a:rPr>
              <a:t>On-going</a:t>
            </a:r>
          </a:p>
          <a:p>
            <a:pPr lvl="1"/>
            <a:r>
              <a:rPr lang="en-US" sz="1900" dirty="0"/>
              <a:t>Create an annual Town Calendar Timeline-yearly cycle-</a:t>
            </a:r>
            <a:r>
              <a:rPr lang="en-US" sz="1900" b="1" dirty="0">
                <a:solidFill>
                  <a:schemeClr val="accent2"/>
                </a:solidFill>
              </a:rPr>
              <a:t>In Process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*</a:t>
            </a:r>
          </a:p>
          <a:p>
            <a:pPr marL="0" indent="0">
              <a:buNone/>
            </a:pPr>
            <a:endParaRPr lang="en-US" sz="1700" i="1" dirty="0"/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*Further Information in Appendix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1700" dirty="0"/>
          </a:p>
          <a:p>
            <a:pPr marL="0" indent="0">
              <a:lnSpc>
                <a:spcPct val="100000"/>
              </a:lnSpc>
              <a:buNone/>
            </a:pPr>
            <a:endParaRPr lang="en-US" sz="1700" i="1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56892-D8DD-0D4B-8457-0430C46A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E8CF-EB94-254D-838F-A3D62469AB0D}" type="datetime1">
              <a:rPr lang="en-US" smtClean="0"/>
              <a:t>1/31/24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FE0C9-A83A-904D-9B4F-167B6F3E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7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70EB-6F60-AB48-8306-5D7B6380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9"/>
            <a:ext cx="3393831" cy="5448768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Board, Committee, Department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Breakout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Standard work process guidelines</a:t>
            </a:r>
            <a:br>
              <a:rPr lang="en-US" sz="2700" dirty="0">
                <a:solidFill>
                  <a:schemeClr val="bg1"/>
                </a:solidFill>
              </a:rPr>
            </a:b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Enhance coordination, communication and public engagement</a:t>
            </a:r>
            <a:br>
              <a:rPr lang="en-US" sz="2700" dirty="0"/>
            </a:b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D15C-4D6E-FA4C-A8D0-DB15C609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23745"/>
            <a:ext cx="7315200" cy="6512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I.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(20 minutes)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Each table </a:t>
            </a:r>
            <a:r>
              <a:rPr lang="en-US" sz="2000" b="1" dirty="0"/>
              <a:t>brainstorms tasks </a:t>
            </a:r>
            <a:r>
              <a:rPr lang="en-US" sz="2000" dirty="0"/>
              <a:t>under</a:t>
            </a:r>
            <a:r>
              <a:rPr lang="en-US" sz="2000" b="1" dirty="0"/>
              <a:t> each phase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Identify top 3-4 tasks </a:t>
            </a:r>
            <a:r>
              <a:rPr lang="en-US" sz="2000" dirty="0"/>
              <a:t>in each </a:t>
            </a:r>
            <a:r>
              <a:rPr lang="en-US" sz="2000" b="1" dirty="0"/>
              <a:t>group heading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Create single table </a:t>
            </a:r>
            <a:r>
              <a:rPr lang="en-US" sz="2000" dirty="0"/>
              <a:t>sheet</a:t>
            </a:r>
            <a:endParaRPr lang="en-US" sz="2400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i="1" dirty="0"/>
              <a:t>II. </a:t>
            </a:r>
            <a:r>
              <a:rPr lang="en-US" sz="2600" b="1" i="1" dirty="0">
                <a:solidFill>
                  <a:schemeClr val="accent4">
                    <a:lumMod val="75000"/>
                  </a:schemeClr>
                </a:solidFill>
              </a:rPr>
              <a:t>(10 minutes</a:t>
            </a: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Post results, review, group discussion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III.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(20 minutes)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b="1" dirty="0"/>
              <a:t>Steve Carhart </a:t>
            </a:r>
            <a:r>
              <a:rPr lang="en-US" sz="2000" dirty="0"/>
              <a:t>shares DIP V.2 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Group Discussion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Nate Desrosiers </a:t>
            </a:r>
            <a:r>
              <a:rPr lang="en-US" sz="2000" dirty="0"/>
              <a:t>shares </a:t>
            </a:r>
            <a:r>
              <a:rPr lang="en-US" sz="2000" b="1" dirty="0"/>
              <a:t>Sweeney Park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IV.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(10 minutes)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What did you learn?</a:t>
            </a:r>
            <a:r>
              <a:rPr lang="en-US" sz="2000" dirty="0"/>
              <a:t> </a:t>
            </a:r>
            <a:endParaRPr lang="en-US" sz="2000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1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10515600" cy="9826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Board, Committee, Department Project Plan Process </a:t>
            </a:r>
          </a:p>
        </p:txBody>
      </p:sp>
      <p:sp>
        <p:nvSpPr>
          <p:cNvPr id="24" name="Chevron 23"/>
          <p:cNvSpPr/>
          <p:nvPr/>
        </p:nvSpPr>
        <p:spPr>
          <a:xfrm>
            <a:off x="6159259" y="1062571"/>
            <a:ext cx="2456658" cy="711558"/>
          </a:xfrm>
          <a:prstGeom prst="chevron">
            <a:avLst/>
          </a:prstGeom>
          <a:solidFill>
            <a:srgbClr val="2196C6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Chevron 6"/>
          <p:cNvSpPr/>
          <p:nvPr/>
        </p:nvSpPr>
        <p:spPr>
          <a:xfrm>
            <a:off x="6680015" y="1063302"/>
            <a:ext cx="1473995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67" tIns="10583" rIns="0" bIns="10583" numCol="1" spcCol="1270" anchor="ctr" anchorCtr="0">
            <a:noAutofit/>
          </a:bodyPr>
          <a:lstStyle/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67" b="1" dirty="0">
              <a:solidFill>
                <a:srgbClr val="FFFFFF"/>
              </a:solidFill>
            </a:endParaRPr>
          </a:p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</a:p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67" b="1" dirty="0">
              <a:solidFill>
                <a:srgbClr val="FFFFFF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872129" y="1062571"/>
            <a:ext cx="2456658" cy="711557"/>
          </a:xfrm>
          <a:prstGeom prst="chevron">
            <a:avLst/>
          </a:prstGeom>
          <a:solidFill>
            <a:srgbClr val="2196C6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Chevron 6"/>
          <p:cNvSpPr/>
          <p:nvPr/>
        </p:nvSpPr>
        <p:spPr>
          <a:xfrm>
            <a:off x="1302906" y="1062569"/>
            <a:ext cx="1473995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67" tIns="10583" rIns="0" bIns="10583" numCol="1" spcCol="1270" anchor="ctr" anchorCtr="0">
            <a:noAutofit/>
          </a:bodyPr>
          <a:lstStyle/>
          <a:p>
            <a:pPr algn="ctr" defTabSz="7408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1" y="5328782"/>
            <a:ext cx="10515600" cy="1545150"/>
            <a:chOff x="5617480" y="1950174"/>
            <a:chExt cx="2984706" cy="1961964"/>
          </a:xfrm>
        </p:grpSpPr>
        <p:sp>
          <p:nvSpPr>
            <p:cNvPr id="29" name="Chevron 28"/>
            <p:cNvSpPr/>
            <p:nvPr/>
          </p:nvSpPr>
          <p:spPr>
            <a:xfrm>
              <a:off x="5617480" y="2300315"/>
              <a:ext cx="2984706" cy="1222708"/>
            </a:xfrm>
            <a:prstGeom prst="chevron">
              <a:avLst/>
            </a:prstGeom>
            <a:solidFill>
              <a:srgbClr val="2196C6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Chevron 8"/>
            <p:cNvSpPr/>
            <p:nvPr/>
          </p:nvSpPr>
          <p:spPr>
            <a:xfrm>
              <a:off x="5797907" y="1950174"/>
              <a:ext cx="734051" cy="1961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67" tIns="10583" rIns="0" bIns="1058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and Review: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01715" y="1062571"/>
            <a:ext cx="2456658" cy="711557"/>
            <a:chOff x="8162380" y="2423298"/>
            <a:chExt cx="2947989" cy="1179195"/>
          </a:xfrm>
        </p:grpSpPr>
        <p:sp>
          <p:nvSpPr>
            <p:cNvPr id="32" name="Chevron 31"/>
            <p:cNvSpPr/>
            <p:nvPr/>
          </p:nvSpPr>
          <p:spPr>
            <a:xfrm>
              <a:off x="8162380" y="2423298"/>
              <a:ext cx="2947989" cy="1179195"/>
            </a:xfrm>
            <a:prstGeom prst="chevron">
              <a:avLst/>
            </a:prstGeom>
            <a:solidFill>
              <a:srgbClr val="2196C6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Chevron 10"/>
            <p:cNvSpPr/>
            <p:nvPr/>
          </p:nvSpPr>
          <p:spPr>
            <a:xfrm>
              <a:off x="8751978" y="2423298"/>
              <a:ext cx="1768794" cy="117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67" tIns="10583" rIns="0" bIns="1058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00129" y="1062571"/>
            <a:ext cx="2456658" cy="711558"/>
            <a:chOff x="2820477" y="2423298"/>
            <a:chExt cx="2947989" cy="1179195"/>
          </a:xfrm>
          <a:solidFill>
            <a:srgbClr val="2196C6"/>
          </a:solidFill>
        </p:grpSpPr>
        <p:sp>
          <p:nvSpPr>
            <p:cNvPr id="35" name="Chevron 34"/>
            <p:cNvSpPr/>
            <p:nvPr/>
          </p:nvSpPr>
          <p:spPr>
            <a:xfrm>
              <a:off x="2820477" y="2423298"/>
              <a:ext cx="2947989" cy="1179195"/>
            </a:xfrm>
            <a:prstGeom prst="chevron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Chevron 6"/>
            <p:cNvSpPr/>
            <p:nvPr/>
          </p:nvSpPr>
          <p:spPr>
            <a:xfrm>
              <a:off x="3410075" y="2423298"/>
              <a:ext cx="1768794" cy="1179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67" tIns="10583" rIns="0" bIns="1058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764868" y="1834340"/>
            <a:ext cx="2409224" cy="41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What is the project?</a:t>
            </a:r>
          </a:p>
          <a:p>
            <a:pPr algn="just"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Who owns it?</a:t>
            </a:r>
          </a:p>
          <a:p>
            <a:pPr algn="just"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Who is involved?</a:t>
            </a:r>
          </a:p>
          <a:p>
            <a:pPr algn="just"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Who makes decisions?</a:t>
            </a:r>
          </a:p>
          <a:p>
            <a:pPr algn="just"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How are decisions made?</a:t>
            </a:r>
          </a:p>
          <a:p>
            <a:endParaRPr lang="en-US" sz="1400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554579" y="1849608"/>
            <a:ext cx="2133421" cy="39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What are the tasks?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How will the project be communicated?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How will the project be reviewed?</a:t>
            </a:r>
          </a:p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Who has final signoff?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900" dirty="0"/>
              <a:t> </a:t>
            </a:r>
          </a:p>
          <a:p>
            <a:endParaRPr lang="en-US" sz="1333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6182487" y="2019255"/>
            <a:ext cx="2214257" cy="36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How will the project be monitored?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How will updates be made?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Who will do them?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 </a:t>
            </a:r>
            <a:br>
              <a:rPr lang="en-US" sz="1333" b="1" dirty="0"/>
            </a:br>
            <a:endParaRPr lang="en-US" sz="1333" dirty="0"/>
          </a:p>
          <a:p>
            <a:endParaRPr lang="en-US" sz="1333" dirty="0"/>
          </a:p>
          <a:p>
            <a:endParaRPr lang="en-US" sz="1333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920218" y="5766441"/>
            <a:ext cx="6384367" cy="9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5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What are the steps for monitoring and reviewing the project?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8801715" y="2019255"/>
            <a:ext cx="2456658" cy="27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6" tIns="54423" rIns="108846" bIns="54423" numCol="1" anchor="t" anchorCtr="0" compatLnSpc="1">
            <a:prstTxWarp prst="textNoShape">
              <a:avLst/>
            </a:prstTxWarp>
          </a:bodyPr>
          <a:lstStyle>
            <a:lvl1pPr marL="0" indent="0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174617" indent="-174617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2pPr>
            <a:lvl3pPr marL="403638" indent="170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600">
                <a:solidFill>
                  <a:srgbClr val="3C3C3C"/>
                </a:solidFill>
                <a:latin typeface="Arial"/>
                <a:cs typeface="Arial"/>
              </a:defRPr>
            </a:lvl3pPr>
            <a:lvl4pPr marL="818615" indent="1587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4pPr>
            <a:lvl5pPr marL="1147421" indent="2426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3C3C3C"/>
                </a:solidFill>
                <a:latin typeface="Arial"/>
                <a:cs typeface="Arial"/>
              </a:defRPr>
            </a:lvl5pPr>
            <a:lvl6pPr marL="573711" indent="-17007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6pPr>
            <a:lvl7pPr marL="977350" indent="-158733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7pPr>
            <a:lvl8pPr marL="1390059" indent="-167804" algn="l" defTabSz="9025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rgbClr val="191919"/>
                </a:solidFill>
                <a:latin typeface="Arial" pitchFamily="34" charset="0"/>
                <a:cs typeface="Arial" pitchFamily="34" charset="0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How will the project be closed out?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What are the steps?</a:t>
            </a:r>
          </a:p>
          <a:p>
            <a:endParaRPr lang="en-US" sz="1333" dirty="0"/>
          </a:p>
          <a:p>
            <a:endParaRPr lang="en-US" sz="1333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3174092" y="2019255"/>
            <a:ext cx="0" cy="31033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cxnSpLocks/>
          </p:cNvCxnSpPr>
          <p:nvPr/>
        </p:nvCxnSpPr>
        <p:spPr bwMode="auto">
          <a:xfrm>
            <a:off x="5898949" y="2029087"/>
            <a:ext cx="0" cy="30935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cxnSpLocks/>
          </p:cNvCxnSpPr>
          <p:nvPr/>
        </p:nvCxnSpPr>
        <p:spPr bwMode="auto">
          <a:xfrm>
            <a:off x="8522610" y="2019255"/>
            <a:ext cx="0" cy="31033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367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8960-9B93-2034-93A8-49C3B539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Downtown Improvement Project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5819F-17AF-3636-4A91-48E3A9EFC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July, 2023</a:t>
            </a:r>
          </a:p>
          <a:p>
            <a:pPr algn="ctr"/>
            <a:r>
              <a:rPr lang="en-US" dirty="0"/>
              <a:t>Manchester by the Sea Downtown Improvement Committee</a:t>
            </a:r>
          </a:p>
        </p:txBody>
      </p:sp>
    </p:spTree>
    <p:extLst>
      <p:ext uri="{BB962C8B-B14F-4D97-AF65-F5344CB8AC3E}">
        <p14:creationId xmlns:p14="http://schemas.microsoft.com/office/powerpoint/2010/main" val="83272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0AD214-0302-A65E-27C3-D25AFCF3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4087"/>
            <a:ext cx="2468637" cy="1854055"/>
          </a:xfrm>
        </p:spPr>
        <p:txBody>
          <a:bodyPr>
            <a:normAutofit/>
          </a:bodyPr>
          <a:lstStyle/>
          <a:p>
            <a:r>
              <a:rPr lang="en-US" sz="2800" dirty="0"/>
              <a:t>Downtown Improvement Area Mandate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539E59-7F66-3E31-2E94-82127512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r="10423" b="23367"/>
          <a:stretch/>
        </p:blipFill>
        <p:spPr>
          <a:xfrm rot="5400000">
            <a:off x="4130190" y="-280565"/>
            <a:ext cx="6296869" cy="773582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4CA3FC-7C1D-63E2-D7F7-EA33536CE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2733378" cy="2584448"/>
          </a:xfrm>
        </p:spPr>
        <p:txBody>
          <a:bodyPr/>
          <a:lstStyle/>
          <a:p>
            <a:r>
              <a:rPr lang="en-US" dirty="0"/>
              <a:t>Central Street: Pine to School</a:t>
            </a:r>
          </a:p>
          <a:p>
            <a:r>
              <a:rPr lang="en-US" dirty="0"/>
              <a:t>Union Street: School to Beach</a:t>
            </a:r>
          </a:p>
          <a:p>
            <a:r>
              <a:rPr lang="en-US" dirty="0"/>
              <a:t>Beach Street: Union to Tappan</a:t>
            </a:r>
          </a:p>
          <a:p>
            <a:r>
              <a:rPr lang="en-US" dirty="0"/>
              <a:t>Summer St.: Beach to Sea/Washington</a:t>
            </a:r>
          </a:p>
        </p:txBody>
      </p:sp>
    </p:spTree>
    <p:extLst>
      <p:ext uri="{BB962C8B-B14F-4D97-AF65-F5344CB8AC3E}">
        <p14:creationId xmlns:p14="http://schemas.microsoft.com/office/powerpoint/2010/main" val="347150077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3FD971E9404383E1EC12EDCBDF10" ma:contentTypeVersion="4" ma:contentTypeDescription="Create a new document." ma:contentTypeScope="" ma:versionID="97a029383e62d195f5b34ce451afd4f0">
  <xsd:schema xmlns:xsd="http://www.w3.org/2001/XMLSchema" xmlns:xs="http://www.w3.org/2001/XMLSchema" xmlns:p="http://schemas.microsoft.com/office/2006/metadata/properties" xmlns:ns2="d70ec011-4f8b-49f3-9090-7fdbf814e940" xmlns:ns3="c2e0c019-868c-4d44-9a09-3f7b6f11ce6a" targetNamespace="http://schemas.microsoft.com/office/2006/metadata/properties" ma:root="true" ma:fieldsID="87c515ba092138fde35016be04b11ce4" ns2:_="" ns3:_="">
    <xsd:import namespace="d70ec011-4f8b-49f3-9090-7fdbf814e940"/>
    <xsd:import namespace="c2e0c019-868c-4d44-9a09-3f7b6f11ce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ec011-4f8b-49f3-9090-7fdbf814e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c019-868c-4d44-9a09-3f7b6f11ce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1931AB-1824-444D-BCC8-55396324CA57}">
  <ds:schemaRefs>
    <ds:schemaRef ds:uri="d70ec011-4f8b-49f3-9090-7fdbf814e940"/>
    <ds:schemaRef ds:uri="http://schemas.microsoft.com/office/2006/metadata/properties"/>
    <ds:schemaRef ds:uri="http://purl.org/dc/elements/1.1/"/>
    <ds:schemaRef ds:uri="c2e0c019-868c-4d44-9a09-3f7b6f11ce6a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5607CF-23A6-4009-BCA3-1B85F1D84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ec011-4f8b-49f3-9090-7fdbf814e940"/>
    <ds:schemaRef ds:uri="c2e0c019-868c-4d44-9a09-3f7b6f11ce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16B081-0C2E-49D7-AF19-5A811F0EE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15768</TotalTime>
  <Words>1826</Words>
  <Application>Microsoft Macintosh PowerPoint</Application>
  <PresentationFormat>Widescreen</PresentationFormat>
  <Paragraphs>431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Wingdings 2</vt:lpstr>
      <vt:lpstr>Frame</vt:lpstr>
      <vt:lpstr>Board-Committee-Department Meeting</vt:lpstr>
      <vt:lpstr>Board, Committee, Department (BCD)   Meeting Agenda</vt:lpstr>
      <vt:lpstr>Governance Project  Re-Cap  Align Master Plan Implementation with Committee, Board and Department work  Foster cohesion and cooperation on Boards and Committees  </vt:lpstr>
      <vt:lpstr>June Board, Committee, Department Meeting   Follow Up Action Update  </vt:lpstr>
      <vt:lpstr>June Board, Committee, Department Meeting   Follow Up Action Update  </vt:lpstr>
      <vt:lpstr>Board, Committee, Department  Breakout   Standard work process guidelines  Enhance coordination, communication and public engagement  </vt:lpstr>
      <vt:lpstr>Board, Committee, Department Project Plan Process </vt:lpstr>
      <vt:lpstr>Downtown Improvement Project 2.0</vt:lpstr>
      <vt:lpstr>Downtown Improvement Area Mandate</vt:lpstr>
      <vt:lpstr>Our Objective: A unified aesthetic and safer, functional flow for downtown Manchester</vt:lpstr>
      <vt:lpstr>Board, Committee, Department Project Plan </vt:lpstr>
      <vt:lpstr>Sweeney Park Project Plan  Pre-Plan</vt:lpstr>
      <vt:lpstr>Sweeney Park Project Plan   Project Definition</vt:lpstr>
      <vt:lpstr>Sweeney Park Project Plan  Project Definition</vt:lpstr>
      <vt:lpstr>Summary and Next Steps</vt:lpstr>
      <vt:lpstr>Appendix</vt:lpstr>
      <vt:lpstr>Board, Committee, Department Project Plan Process</vt:lpstr>
      <vt:lpstr>BCD Training Update</vt:lpstr>
      <vt:lpstr>Task Force Guidelines</vt:lpstr>
      <vt:lpstr>Board, Committee Department Groups</vt:lpstr>
      <vt:lpstr>Board, Committee Department Groups</vt:lpstr>
      <vt:lpstr>Board, Committee Department Groups</vt:lpstr>
      <vt:lpstr>Annual Town Event  Timeline  Example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MBTS Committee, Board and Department Inventory</dc:title>
  <dc:creator>Susan Beckmann</dc:creator>
  <cp:lastModifiedBy>Microsoft Office User</cp:lastModifiedBy>
  <cp:revision>126</cp:revision>
  <dcterms:created xsi:type="dcterms:W3CDTF">2023-01-08T17:20:58Z</dcterms:created>
  <dcterms:modified xsi:type="dcterms:W3CDTF">2024-01-31T21:26:38Z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0x010100E5203FD971E9404383E1EC12EDCBDF10</vt:lpwstr>
  </property>
</Properties>
</file>