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591" r:id="rId3"/>
    <p:sldId id="590" r:id="rId4"/>
    <p:sldId id="594" r:id="rId5"/>
    <p:sldId id="595" r:id="rId6"/>
    <p:sldId id="596" r:id="rId7"/>
    <p:sldId id="31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4"/>
    <p:restoredTop sz="96281"/>
  </p:normalViewPr>
  <p:slideViewPr>
    <p:cSldViewPr snapToGrid="0" snapToObjects="1">
      <p:cViewPr varScale="1">
        <p:scale>
          <a:sx n="116" d="100"/>
          <a:sy n="116" d="100"/>
        </p:scale>
        <p:origin x="22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AC99A-7D48-FC45-8F3C-2BE60D2EDB9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E6857-30D5-134F-A5CE-8192EFBE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42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9825-2DBA-874B-B74B-F2A2E1DA37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61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9825-2DBA-874B-B74B-F2A2E1DA37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500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9825-2DBA-874B-B74B-F2A2E1DA37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338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979825-2DBA-874B-B74B-F2A2E1DA37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849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1661A-6D83-DB4E-97BC-63858D65CB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69864-BC20-F74C-9C13-999C70C35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8B1A3-8496-0441-80E1-73F80794E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84BAB-D135-294F-845B-223EF326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6E4FC-DCB4-9A42-806A-7429918F5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4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7C565-A61F-AE42-9B9F-18D84F99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82F03-E3BD-0F4E-8FE9-B51B91B1A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30537-B1A9-CE43-8F9B-56DBBF7C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C88EA-5EAC-C746-8039-DE564BB1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222B2-CA9B-5A48-BB54-47474B5B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9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BAE6F-F754-AE41-8648-4C2834411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4D49D2-C6A1-8F43-8831-D2A305EB6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B5A65-A07D-664C-9114-5DB9DBAB8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F5910-6827-C642-B8B8-1C532F345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095E1-779B-2C43-AECC-16E492D4E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5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82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83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023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438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550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27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0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3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F53D-5190-FE49-893C-62E779F72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557A2-F1D3-2344-871E-79EDEA69E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F3109-34B1-AE43-B760-5305479F8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1B644-C86D-1948-94B5-3FC669BEF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D9D13-FFCA-9341-8390-AD7D4361C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550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95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733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85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635626" y="2378353"/>
            <a:ext cx="6556375" cy="1681035"/>
          </a:xfrm>
          <a:prstGeom prst="rect">
            <a:avLst/>
          </a:prstGeom>
          <a:noFill/>
        </p:spPr>
        <p:txBody>
          <a:bodyPr wrap="square" lIns="76196" tIns="38098" rIns="76196" bIns="38098" rtlCol="0" anchor="ctr" anchorCtr="0">
            <a:noAutofit/>
          </a:bodyPr>
          <a:lstStyle/>
          <a:p>
            <a:pPr marL="0" marR="0" indent="0" algn="l" defTabSz="108841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Avoid data theft and downtime by extending the 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security perimeter outside the data-center and 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protect from increasing frequency, scale and sophistication of web attacks.</a:t>
            </a:r>
            <a:endParaRPr lang="en-US" sz="20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24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552C-3414-4246-9BE8-6E3C57A32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8B754-6844-B448-A7CC-A5088C7BF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43340-C1A3-B445-A659-E514154E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61F30-D4D8-F946-AF7D-6918350F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A4AE3-E753-1149-A7B6-354590BC4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881A2-6288-FA4A-8158-83B8C468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163F8-E216-DC49-B051-659B6FED6C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8886D-C780-AB44-B48D-9798FC5FB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1EFFE-2886-CC47-A902-250EE9E2C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34F98-CBCA-544D-A62D-B2011B641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C843C-3FE4-AA48-9BE4-3CEC24CC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7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073A4-B48E-B94C-96EC-A1D91D28A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BDC80-5D5A-F24A-A1B5-F41236777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245AA-F40F-6A45-AEA6-2668CFB74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A688D-ACC6-2A44-9768-ACB7593F8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C2F700-1FD0-8742-9685-9C97012A60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C8FFBB-5C52-1146-81E5-4FE1FA96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3D7E09-95BC-6F46-9DCB-969AAF6C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E31C8C-4548-4D45-897A-88574863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98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5A755-D647-C045-9271-E06662E6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5EF26B-4C17-2242-A12B-EA99BFC15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77D274-2BBE-5543-BB9E-7BA4F0F13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EFDD8-7533-3E45-B27A-5EE1958D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A19FD-0311-BA40-9647-E2DC1C8D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ABD44B-4BAF-7441-9AF4-57C59FDA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441AB-054E-BB47-893F-248978B71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2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B1DCE-538B-2A47-808E-A179E5E7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677A9-6F25-2B40-849F-7473D34E6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7C186-06AD-4445-8AC7-FBA39D571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9008F-A33C-E946-956A-D0D659DE5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C1D51-656D-764A-AE14-2D3A30ED7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32AB2-0DF6-8B4D-B3F5-9A1F0EF4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8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FE842-2A5E-BE46-A087-7C577D4A7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7D52B1-37A7-DD41-B0B2-667DC0C73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74108-CC5B-CE47-8EED-48C4F2DE7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CB602-79EC-254A-99BE-C9D65973B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FFD950-CB17-A943-BD3C-2DC58920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C70CA-70C5-684B-A99E-C9EBF4589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8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530BA7-C5E6-F842-AD8F-A1377663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C5581-9037-D241-827F-2709A4128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A1A30-C015-7B41-A193-65DEA3F569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7251A-5E32-0248-9D3F-49D1952C30A5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8AB1A-30AD-ED49-9194-1CA21B7F4B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42DB6-12A3-B84D-9C84-E2B54FD40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FA257-148F-624D-84BC-23CF8206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3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/>
              <a:pPr/>
              <a:t>1/31/24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4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769442575/7ab2ffe514" TargetMode="External"/><Relationship Id="rId2" Type="http://schemas.openxmlformats.org/officeDocument/2006/relationships/hyperlink" Target="https://attendee.gotowebinar.com/recording/3617166085830167555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attendee.gotowebinar.com/recording/590434868080982544" TargetMode="External"/><Relationship Id="rId4" Type="http://schemas.openxmlformats.org/officeDocument/2006/relationships/hyperlink" Target="https://attendee.gotowebinar.com/recording/337229384548233497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C36F6-DE1C-1A4B-B03F-CDCD2DEDC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Training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8AF9B-3807-6D4D-8658-7B8CAA347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MIIA (Massachusetts Interlocal Insurance Association) provides  access to free training provided by All One Health. </a:t>
            </a:r>
          </a:p>
          <a:p>
            <a:r>
              <a:rPr lang="en-US" dirty="0"/>
              <a:t>After careful review, there are four recommended one-hour webinar training sessions for Board, Committee and Department members. </a:t>
            </a:r>
          </a:p>
          <a:p>
            <a:r>
              <a:rPr lang="en-US" dirty="0"/>
              <a:t> Click on the link and  type in your name and email address to begin watching.</a:t>
            </a:r>
          </a:p>
          <a:p>
            <a:pPr marL="50292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Diversity Awareness, Recognizing Your Blind Spots 2/23/23</a:t>
            </a: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92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Municipal Conflict Management 11/2/2022</a:t>
            </a: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92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Expert Communication, Skills for Working Effectively with Others 6/9/2022</a:t>
            </a:r>
            <a:endParaRPr lang="en-US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Creating the Respectful Workplace 4/19/2022</a:t>
            </a:r>
            <a:r>
              <a:rPr lang="en-US" dirty="0"/>
              <a:t> </a:t>
            </a:r>
          </a:p>
          <a:p>
            <a:r>
              <a:rPr lang="en-US" dirty="0"/>
              <a:t>All public officials (elected, appointed, and hired) are required to comply with Conflict of Interest/Code of Ethics and Open Meeting Law training.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16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0C8AB-EE67-3E44-8CC0-2A5691E7A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Task Force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154D3-ACD1-A940-AF2D-2D99A3CF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group of diverse stakeholders that work on a complex issue in a defined time period . </a:t>
            </a:r>
          </a:p>
          <a:p>
            <a:r>
              <a:rPr lang="en-US" dirty="0"/>
              <a:t>An advisory group that makes recommendations to the decision makers.</a:t>
            </a:r>
          </a:p>
          <a:p>
            <a:r>
              <a:rPr lang="en-US" dirty="0"/>
              <a:t> All participants are informed of the roles/responsibilities and expectations before agreeing to serve on the task force.</a:t>
            </a:r>
          </a:p>
          <a:p>
            <a:pPr lvl="0"/>
            <a:r>
              <a:rPr lang="en-US" dirty="0"/>
              <a:t>A timeline is set for the establishment and disbandment of the task force as well as how many meetings are expected over time.</a:t>
            </a:r>
          </a:p>
          <a:p>
            <a:pPr lvl="0"/>
            <a:r>
              <a:rPr lang="en-US" dirty="0"/>
              <a:t>All meetings are posted, have agendas and minutes on the Town website. </a:t>
            </a:r>
          </a:p>
          <a:p>
            <a:pPr lvl="0"/>
            <a:r>
              <a:rPr lang="en-US" dirty="0"/>
              <a:t>The task force leader or co-leaders are responsible for reporting results back to Task Force Leadership.</a:t>
            </a:r>
          </a:p>
          <a:p>
            <a:pPr lvl="0"/>
            <a:r>
              <a:rPr lang="en-US" dirty="0"/>
              <a:t>The task force makes a recommendation (advisory), but a project team is established to implement.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0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0221F98-1969-1A4A-AD24-6DF6B0A0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Board,</a:t>
            </a:r>
            <a:br>
              <a:rPr lang="en-US" dirty="0"/>
            </a:br>
            <a:r>
              <a:rPr lang="en-US" dirty="0"/>
              <a:t>Committee</a:t>
            </a:r>
            <a:br>
              <a:rPr lang="en-US" dirty="0"/>
            </a:br>
            <a:r>
              <a:rPr lang="en-US" dirty="0"/>
              <a:t>Department Groups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CCAE6F-F98C-174C-8E5A-3B0FF121A8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Administration/Finance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D576A-E05F-E94B-AF48-0530CA9BD5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200" dirty="0"/>
              <a:t>Accountant</a:t>
            </a:r>
          </a:p>
          <a:p>
            <a:pPr lvl="0" fontAlgn="base"/>
            <a:r>
              <a:rPr lang="en-US" sz="2200" dirty="0"/>
              <a:t>Human Resources</a:t>
            </a:r>
          </a:p>
          <a:p>
            <a:pPr lvl="0" fontAlgn="base"/>
            <a:r>
              <a:rPr lang="en-US" sz="2200" dirty="0"/>
              <a:t>Town Administrator</a:t>
            </a:r>
          </a:p>
          <a:p>
            <a:pPr lvl="0" fontAlgn="base"/>
            <a:r>
              <a:rPr lang="en-US" sz="2200" dirty="0"/>
              <a:t>Town Clerk</a:t>
            </a:r>
          </a:p>
          <a:p>
            <a:pPr lvl="0" fontAlgn="base"/>
            <a:r>
              <a:rPr lang="en-US" sz="2200" dirty="0"/>
              <a:t>Tax Collector</a:t>
            </a:r>
          </a:p>
          <a:p>
            <a:pPr lvl="0" fontAlgn="base"/>
            <a:r>
              <a:rPr lang="en-US" sz="2200" dirty="0"/>
              <a:t>Finance Committee</a:t>
            </a:r>
          </a:p>
          <a:p>
            <a:pPr lvl="0" fontAlgn="base"/>
            <a:r>
              <a:rPr lang="en-US" sz="2200" dirty="0"/>
              <a:t>Board of Registrars</a:t>
            </a:r>
          </a:p>
          <a:p>
            <a:pPr marL="0" lvl="0" indent="0" fontAlgn="base">
              <a:buNone/>
            </a:pPr>
            <a:endParaRPr lang="en-US" sz="22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A3DC777-0018-FA4D-B6FF-77E7F86E3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Assessment/Regulation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9783F4-6E86-E644-8409-B7954EE4E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92706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200" dirty="0"/>
              <a:t>Zoning Board of Appeals</a:t>
            </a:r>
          </a:p>
          <a:p>
            <a:pPr lvl="0" fontAlgn="base"/>
            <a:r>
              <a:rPr lang="en-US" sz="2200" dirty="0"/>
              <a:t>Planning Board</a:t>
            </a:r>
          </a:p>
          <a:p>
            <a:pPr lvl="0" fontAlgn="base"/>
            <a:r>
              <a:rPr lang="en-US" sz="2200" dirty="0"/>
              <a:t>Board of Assessors</a:t>
            </a:r>
          </a:p>
          <a:p>
            <a:pPr lvl="0" fontAlgn="base"/>
            <a:r>
              <a:rPr lang="en-US" sz="2200" dirty="0"/>
              <a:t>Building Dept</a:t>
            </a:r>
          </a:p>
          <a:p>
            <a:pPr lvl="0" fontAlgn="base"/>
            <a:r>
              <a:rPr lang="en-US" sz="2200" dirty="0"/>
              <a:t>Assessor</a:t>
            </a:r>
          </a:p>
          <a:p>
            <a:pPr lvl="0" fontAlgn="base"/>
            <a:r>
              <a:rPr lang="en-US" sz="2200" dirty="0"/>
              <a:t>MBTA Zoning Task Force  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sz="2400" b="1" i="1" dirty="0"/>
              <a:t>Community Development/  Planning</a:t>
            </a:r>
            <a:endParaRPr lang="en-US" sz="2400" b="1" dirty="0"/>
          </a:p>
          <a:p>
            <a:pPr lvl="0" fontAlgn="base"/>
            <a:r>
              <a:rPr lang="en-US" sz="2200" dirty="0"/>
              <a:t>Community Preservation Committee</a:t>
            </a:r>
          </a:p>
          <a:p>
            <a:pPr lvl="0" fontAlgn="base"/>
            <a:r>
              <a:rPr lang="en-US" sz="2200" dirty="0"/>
              <a:t>Parks &amp; Recreation Committee</a:t>
            </a:r>
          </a:p>
          <a:p>
            <a:pPr lvl="0" fontAlgn="base"/>
            <a:r>
              <a:rPr lang="en-US" sz="2200" dirty="0"/>
              <a:t>Volunteer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13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0221F98-1969-1A4A-AD24-6DF6B0A0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Board,</a:t>
            </a:r>
            <a:br>
              <a:rPr lang="en-US" dirty="0"/>
            </a:br>
            <a:r>
              <a:rPr lang="en-US" dirty="0"/>
              <a:t>Committee</a:t>
            </a:r>
            <a:br>
              <a:rPr lang="en-US" dirty="0"/>
            </a:br>
            <a:r>
              <a:rPr lang="en-US" dirty="0"/>
              <a:t>Department Groups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CCAE6F-F98C-174C-8E5A-3B0FF121A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7912" y="703386"/>
            <a:ext cx="3474720" cy="545122"/>
          </a:xfrm>
        </p:spPr>
        <p:txBody>
          <a:bodyPr/>
          <a:lstStyle/>
          <a:p>
            <a:r>
              <a:rPr lang="en-US" dirty="0"/>
              <a:t>Community Services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D576A-E05F-E94B-AF48-0530CA9BD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912" y="1248509"/>
            <a:ext cx="3474720" cy="7209690"/>
          </a:xfrm>
        </p:spPr>
        <p:txBody>
          <a:bodyPr>
            <a:normAutofit/>
          </a:bodyPr>
          <a:lstStyle/>
          <a:p>
            <a:pPr lvl="0" fontAlgn="base">
              <a:buFont typeface="Arial" panose="020B0604020202020204" pitchFamily="34" charset="0"/>
              <a:buChar char="•"/>
            </a:pPr>
            <a:r>
              <a:rPr lang="en-US" dirty="0"/>
              <a:t>Veterans' Services</a:t>
            </a:r>
          </a:p>
          <a:p>
            <a:pPr lvl="0" fontAlgn="base"/>
            <a:r>
              <a:rPr lang="en-US" dirty="0"/>
              <a:t>Schools </a:t>
            </a:r>
          </a:p>
          <a:p>
            <a:pPr lvl="0" fontAlgn="base"/>
            <a:r>
              <a:rPr lang="en-US" dirty="0"/>
              <a:t>Parks &amp; Recreation Dept </a:t>
            </a:r>
          </a:p>
          <a:p>
            <a:pPr lvl="0" fontAlgn="base"/>
            <a:r>
              <a:rPr lang="en-US" dirty="0"/>
              <a:t>Library</a:t>
            </a:r>
          </a:p>
          <a:p>
            <a:pPr lvl="0" fontAlgn="base"/>
            <a:r>
              <a:rPr lang="en-US" dirty="0"/>
              <a:t>Council on Aging</a:t>
            </a:r>
          </a:p>
          <a:p>
            <a:pPr lvl="0" fontAlgn="base"/>
            <a:r>
              <a:rPr lang="en-US" dirty="0"/>
              <a:t>Welcoming Committee</a:t>
            </a:r>
          </a:p>
          <a:p>
            <a:pPr marL="0" lvl="0" indent="0" fontAlgn="base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b="1" dirty="0"/>
              <a:t>Culture /History</a:t>
            </a:r>
          </a:p>
          <a:p>
            <a:pPr lvl="0" fontAlgn="base"/>
            <a:r>
              <a:rPr lang="en-US" dirty="0"/>
              <a:t>Historic District/Historical Commission</a:t>
            </a:r>
          </a:p>
          <a:p>
            <a:pPr lvl="0" fontAlgn="base"/>
            <a:r>
              <a:rPr lang="en-US" dirty="0"/>
              <a:t>Cultural Council</a:t>
            </a:r>
          </a:p>
          <a:p>
            <a:pPr lvl="0" fontAlgn="base"/>
            <a:r>
              <a:rPr lang="en-US" dirty="0"/>
              <a:t>Seaside One Committee </a:t>
            </a:r>
          </a:p>
          <a:p>
            <a:pPr fontAlgn="base"/>
            <a:r>
              <a:rPr lang="en-US" dirty="0"/>
              <a:t>July 4th Committee</a:t>
            </a:r>
          </a:p>
          <a:p>
            <a:pPr marL="0" lvl="0" indent="0" fontAlgn="base">
              <a:buNone/>
            </a:pPr>
            <a:endParaRPr lang="en-US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A3DC777-0018-FA4D-B6FF-77E7F86E3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818463" y="826478"/>
            <a:ext cx="3474720" cy="685799"/>
          </a:xfrm>
        </p:spPr>
        <p:txBody>
          <a:bodyPr/>
          <a:lstStyle/>
          <a:p>
            <a:r>
              <a:rPr lang="en-US" i="1" dirty="0"/>
              <a:t>Environment / Conservation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9783F4-6E86-E644-8409-B7954EE4E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18463" y="580293"/>
            <a:ext cx="3474720" cy="6594232"/>
          </a:xfrm>
        </p:spPr>
        <p:txBody>
          <a:bodyPr>
            <a:normAutofit/>
          </a:bodyPr>
          <a:lstStyle/>
          <a:p>
            <a:pPr lvl="0" fontAlgn="base">
              <a:buFont typeface="Arial" panose="020B0604020202020204" pitchFamily="34" charset="0"/>
              <a:buChar char="•"/>
            </a:pPr>
            <a:r>
              <a:rPr lang="en-US" dirty="0"/>
              <a:t>Manchester Coastal Stream Team</a:t>
            </a:r>
          </a:p>
          <a:p>
            <a:pPr lvl="0" fontAlgn="base"/>
            <a:r>
              <a:rPr lang="en-US" dirty="0"/>
              <a:t>Sustainability Committee</a:t>
            </a:r>
          </a:p>
          <a:p>
            <a:pPr lvl="0" fontAlgn="base"/>
            <a:r>
              <a:rPr lang="en-US" dirty="0"/>
              <a:t>Water Resources Protection Task Force</a:t>
            </a:r>
          </a:p>
          <a:p>
            <a:pPr lvl="0" fontAlgn="base"/>
            <a:r>
              <a:rPr lang="en-US" dirty="0"/>
              <a:t>Open Space and Recreation Committee</a:t>
            </a:r>
          </a:p>
          <a:p>
            <a:pPr lvl="0" fontAlgn="base"/>
            <a:r>
              <a:rPr lang="en-US" dirty="0"/>
              <a:t>Chebacco Woods Committee</a:t>
            </a:r>
          </a:p>
          <a:p>
            <a:pPr lvl="0" fontAlgn="base"/>
            <a:r>
              <a:rPr lang="en-US" dirty="0"/>
              <a:t>Conservation Commission</a:t>
            </a:r>
          </a:p>
          <a:p>
            <a:pPr lvl="0" fontAlgn="base"/>
            <a:r>
              <a:rPr lang="en-US" dirty="0"/>
              <a:t>Conservation Department </a:t>
            </a:r>
          </a:p>
          <a:p>
            <a:pPr lvl="0" fontAlgn="base"/>
            <a:r>
              <a:rPr lang="en-US" dirty="0"/>
              <a:t>Winthrop Field Committee 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01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0221F98-1969-1A4A-AD24-6DF6B0A0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Board,</a:t>
            </a:r>
            <a:br>
              <a:rPr lang="en-US" dirty="0"/>
            </a:br>
            <a:r>
              <a:rPr lang="en-US" dirty="0"/>
              <a:t>Committee</a:t>
            </a:r>
            <a:br>
              <a:rPr lang="en-US" dirty="0"/>
            </a:br>
            <a:r>
              <a:rPr lang="en-US" dirty="0"/>
              <a:t>Department Groups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9CCAE6F-F98C-174C-8E5A-3B0FF121A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7912" y="1023587"/>
            <a:ext cx="3474720" cy="506276"/>
          </a:xfrm>
        </p:spPr>
        <p:txBody>
          <a:bodyPr/>
          <a:lstStyle/>
          <a:p>
            <a:r>
              <a:rPr lang="en-US" dirty="0"/>
              <a:t>Infrastructure/Utilities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D576A-E05F-E94B-AF48-0530CA9BD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912" y="2233246"/>
            <a:ext cx="3474720" cy="50995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0" fontAlgn="base"/>
            <a:r>
              <a:rPr lang="en-US" dirty="0"/>
              <a:t>Harbor Management Task Force</a:t>
            </a:r>
          </a:p>
          <a:p>
            <a:pPr lvl="0" fontAlgn="base"/>
            <a:r>
              <a:rPr lang="en-US" dirty="0"/>
              <a:t>Harbor Advisory Committee</a:t>
            </a:r>
          </a:p>
          <a:p>
            <a:pPr lvl="0" fontAlgn="base"/>
            <a:r>
              <a:rPr lang="en-US" dirty="0"/>
              <a:t>Dept of Public Works</a:t>
            </a:r>
          </a:p>
          <a:p>
            <a:pPr lvl="0" fontAlgn="base"/>
            <a:r>
              <a:rPr lang="en-US" dirty="0"/>
              <a:t>Harbormaster</a:t>
            </a:r>
          </a:p>
          <a:p>
            <a:pPr lvl="0" fontAlgn="base"/>
            <a:r>
              <a:rPr lang="en-US" dirty="0"/>
              <a:t>Manchester Housing Authority</a:t>
            </a:r>
          </a:p>
          <a:p>
            <a:pPr lvl="0" fontAlgn="base"/>
            <a:r>
              <a:rPr lang="en-US" dirty="0"/>
              <a:t>Affordable Housing Trust</a:t>
            </a:r>
          </a:p>
          <a:p>
            <a:pPr lvl="0" fontAlgn="base"/>
            <a:r>
              <a:rPr lang="en-US" dirty="0"/>
              <a:t>Downtown Improvement Committee</a:t>
            </a:r>
          </a:p>
          <a:p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lvl="0" fontAlgn="base"/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A3DC777-0018-FA4D-B6FF-77E7F86E3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818463" y="826478"/>
            <a:ext cx="3474720" cy="1010280"/>
          </a:xfrm>
        </p:spPr>
        <p:txBody>
          <a:bodyPr/>
          <a:lstStyle/>
          <a:p>
            <a:r>
              <a:rPr lang="en-US" dirty="0"/>
              <a:t>Public Health/Safety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9783F4-6E86-E644-8409-B7954EE4E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18463" y="457200"/>
            <a:ext cx="3474720" cy="6717324"/>
          </a:xfrm>
        </p:spPr>
        <p:txBody>
          <a:bodyPr>
            <a:normAutofit/>
          </a:bodyPr>
          <a:lstStyle/>
          <a:p>
            <a:pPr lvl="0" fontAlgn="base">
              <a:buFont typeface="Arial" panose="020B0604020202020204" pitchFamily="34" charset="0"/>
              <a:buChar char="•"/>
            </a:pPr>
            <a:r>
              <a:rPr lang="en-US" dirty="0"/>
              <a:t>Animal Control Board</a:t>
            </a:r>
          </a:p>
          <a:p>
            <a:pPr lvl="0" fontAlgn="base"/>
            <a:r>
              <a:rPr lang="en-US" dirty="0"/>
              <a:t>ADA Advisory Committee</a:t>
            </a:r>
          </a:p>
          <a:p>
            <a:pPr lvl="0" fontAlgn="base"/>
            <a:r>
              <a:rPr lang="en-US" dirty="0"/>
              <a:t>Board of Health </a:t>
            </a:r>
          </a:p>
          <a:p>
            <a:pPr lvl="0" fontAlgn="base"/>
            <a:r>
              <a:rPr lang="en-US" dirty="0"/>
              <a:t>Police</a:t>
            </a:r>
          </a:p>
          <a:p>
            <a:pPr lvl="0" fontAlgn="base"/>
            <a:r>
              <a:rPr lang="en-US" dirty="0"/>
              <a:t>Fire Department</a:t>
            </a:r>
          </a:p>
          <a:p>
            <a:pPr lvl="0" fontAlgn="base"/>
            <a:r>
              <a:rPr lang="en-US" dirty="0"/>
              <a:t>Bicycle/Pedestrian Committee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8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E758CE-1E59-474C-873A-63334C93C96F}"/>
              </a:ext>
            </a:extLst>
          </p:cNvPr>
          <p:cNvSpPr/>
          <p:nvPr/>
        </p:nvSpPr>
        <p:spPr>
          <a:xfrm>
            <a:off x="1132114" y="-3249751"/>
            <a:ext cx="80118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Town Recurring Events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093484-EA0A-1449-9FC3-13C6301CA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Annual Town Event  Timeline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42BC1-DA8F-8744-9FDB-77F7E004DF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January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Census Mailing and responses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Campaign Finance report for all elected officials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Town Report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Town Election &amp; Town Meeting Schedule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Nomination papers ready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Licenses entered into The DOR website</a:t>
            </a:r>
            <a:r>
              <a:rPr lang="en-US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Registrars Appointment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State Ethics Training/Acknowledgment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 Registrations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Presidential Primary (every 4 years)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Town Meeting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Street List 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Flammables Annual Registration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Town Election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Swearing in Elected Officials-On Boarding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6C86BC-C554-044D-8D5D-6EAFA7A9D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18120" y="1123837"/>
            <a:ext cx="3474720" cy="48654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June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Inactivation of census non-respondents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Assessor Certification in DOR</a:t>
            </a:r>
          </a:p>
          <a:p>
            <a:pPr marL="50292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up with all appointed officials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Committee/Board training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Primary (every two years) 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Hunter registration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 Preparation</a:t>
            </a:r>
          </a:p>
          <a:p>
            <a:pPr marL="50292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 School dog tag election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Rate Certification</a:t>
            </a:r>
          </a:p>
          <a:p>
            <a:pPr marL="50292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November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election (every two years)</a:t>
            </a:r>
          </a:p>
          <a:p>
            <a:pPr marL="50292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December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 for annual destruction of files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54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577</Words>
  <Application>Microsoft Macintosh PowerPoint</Application>
  <PresentationFormat>Widescreen</PresentationFormat>
  <Paragraphs>136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Times New Roman</vt:lpstr>
      <vt:lpstr>Wingdings 2</vt:lpstr>
      <vt:lpstr>Office Theme</vt:lpstr>
      <vt:lpstr>Frame</vt:lpstr>
      <vt:lpstr>Training Update</vt:lpstr>
      <vt:lpstr>Task Force Guidelines</vt:lpstr>
      <vt:lpstr>Board, Committee Department Groups</vt:lpstr>
      <vt:lpstr>Board, Committee Department Groups</vt:lpstr>
      <vt:lpstr>Board, Committee Department Groups</vt:lpstr>
      <vt:lpstr>Annual Town Event  Timeline  Example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Update</dc:title>
  <dc:creator>Microsoft Office User</dc:creator>
  <cp:lastModifiedBy>Microsoft Office User</cp:lastModifiedBy>
  <cp:revision>1</cp:revision>
  <dcterms:created xsi:type="dcterms:W3CDTF">2024-01-31T15:38:04Z</dcterms:created>
  <dcterms:modified xsi:type="dcterms:W3CDTF">2024-01-31T15:39:24Z</dcterms:modified>
</cp:coreProperties>
</file>