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9"/>
  </p:notesMasterIdLst>
  <p:handoutMasterIdLst>
    <p:handoutMasterId r:id="rId50"/>
  </p:handoutMasterIdLst>
  <p:sldIdLst>
    <p:sldId id="256" r:id="rId2"/>
    <p:sldId id="328" r:id="rId3"/>
    <p:sldId id="321" r:id="rId4"/>
    <p:sldId id="282" r:id="rId5"/>
    <p:sldId id="283" r:id="rId6"/>
    <p:sldId id="284" r:id="rId7"/>
    <p:sldId id="370" r:id="rId8"/>
    <p:sldId id="350" r:id="rId9"/>
    <p:sldId id="351" r:id="rId10"/>
    <p:sldId id="353" r:id="rId11"/>
    <p:sldId id="329" r:id="rId12"/>
    <p:sldId id="331" r:id="rId13"/>
    <p:sldId id="332" r:id="rId14"/>
    <p:sldId id="334" r:id="rId15"/>
    <p:sldId id="333" r:id="rId16"/>
    <p:sldId id="373" r:id="rId17"/>
    <p:sldId id="352" r:id="rId18"/>
    <p:sldId id="356" r:id="rId19"/>
    <p:sldId id="359" r:id="rId20"/>
    <p:sldId id="335" r:id="rId21"/>
    <p:sldId id="357" r:id="rId22"/>
    <p:sldId id="336" r:id="rId23"/>
    <p:sldId id="358" r:id="rId24"/>
    <p:sldId id="366" r:id="rId25"/>
    <p:sldId id="360" r:id="rId26"/>
    <p:sldId id="337" r:id="rId27"/>
    <p:sldId id="362" r:id="rId28"/>
    <p:sldId id="364" r:id="rId29"/>
    <p:sldId id="367" r:id="rId30"/>
    <p:sldId id="368" r:id="rId31"/>
    <p:sldId id="369" r:id="rId32"/>
    <p:sldId id="354" r:id="rId33"/>
    <p:sldId id="371" r:id="rId34"/>
    <p:sldId id="339" r:id="rId35"/>
    <p:sldId id="340" r:id="rId36"/>
    <p:sldId id="372" r:id="rId37"/>
    <p:sldId id="341" r:id="rId38"/>
    <p:sldId id="342" r:id="rId39"/>
    <p:sldId id="343" r:id="rId40"/>
    <p:sldId id="344" r:id="rId41"/>
    <p:sldId id="355" r:id="rId42"/>
    <p:sldId id="345" r:id="rId43"/>
    <p:sldId id="346" r:id="rId44"/>
    <p:sldId id="347" r:id="rId45"/>
    <p:sldId id="348" r:id="rId46"/>
    <p:sldId id="313" r:id="rId47"/>
    <p:sldId id="27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348" autoAdjust="0"/>
  </p:normalViewPr>
  <p:slideViewPr>
    <p:cSldViewPr>
      <p:cViewPr varScale="1">
        <p:scale>
          <a:sx n="39" d="100"/>
          <a:sy n="39" d="100"/>
        </p:scale>
        <p:origin x="-389" y="-82"/>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77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10778E-39AC-48CE-872F-B97791D80B56}" type="datetimeFigureOut">
              <a:rPr lang="en-US" smtClean="0"/>
              <a:pPr/>
              <a:t>5/12/2015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B9D5D5-4A7B-49AE-B4BC-4900FF81EE6D}" type="slidenum">
              <a:rPr lang="en-US" smtClean="0"/>
              <a:pPr/>
              <a:t>‹#›</a:t>
            </a:fld>
            <a:endParaRPr lang="en-US" dirty="0"/>
          </a:p>
        </p:txBody>
      </p:sp>
    </p:spTree>
    <p:extLst>
      <p:ext uri="{BB962C8B-B14F-4D97-AF65-F5344CB8AC3E}">
        <p14:creationId xmlns:p14="http://schemas.microsoft.com/office/powerpoint/2010/main" val="4015207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CAC9FF-8DB0-4842-BA04-1C6BE54852EF}" type="datetimeFigureOut">
              <a:rPr lang="en-US" smtClean="0"/>
              <a:pPr/>
              <a:t>5/12/2015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A6F3BC-F1D2-4F73-A9DC-2B3B3C5660B7}" type="slidenum">
              <a:rPr lang="en-US" smtClean="0"/>
              <a:pPr/>
              <a:t>‹#›</a:t>
            </a:fld>
            <a:endParaRPr lang="en-US" dirty="0"/>
          </a:p>
        </p:txBody>
      </p:sp>
    </p:spTree>
    <p:extLst>
      <p:ext uri="{BB962C8B-B14F-4D97-AF65-F5344CB8AC3E}">
        <p14:creationId xmlns:p14="http://schemas.microsoft.com/office/powerpoint/2010/main" val="122265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90F52-3214-4C6D-A19D-B2CB0864BA39}"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To take the RA to the next level, the who cares level…</a:t>
            </a:r>
          </a:p>
          <a:p>
            <a:pPr eaLnBrk="1" hangingPunct="1"/>
            <a:r>
              <a:rPr lang="en-US" dirty="0" smtClean="0"/>
              <a:t>So we have this hazard, we know what it can potentially do, where (maybe), how often, etc, but what we really need to know is what is that natural hazard going to do?  </a:t>
            </a:r>
          </a:p>
          <a:p>
            <a:pPr eaLnBrk="1" hangingPunct="1"/>
            <a:endParaRPr lang="en-US" dirty="0" smtClean="0"/>
          </a:p>
          <a:p>
            <a:pPr eaLnBrk="1" hangingPunct="1"/>
            <a:r>
              <a:rPr lang="en-US" dirty="0" smtClean="0"/>
              <a:t>Asset inventory or Critical Facilities Inventory will be used to assess what assets will be affected by the hazard event?</a:t>
            </a:r>
          </a:p>
          <a:p>
            <a:pPr eaLnBrk="1" hangingPunct="1"/>
            <a:r>
              <a:rPr lang="en-US" dirty="0" smtClean="0"/>
              <a:t>Lists vulnerable structures will be analyzed with </a:t>
            </a:r>
          </a:p>
          <a:p>
            <a:pPr eaLnBrk="1" hangingPunct="1">
              <a:buFontTx/>
              <a:buChar char="•"/>
            </a:pPr>
            <a:r>
              <a:rPr lang="en-US" dirty="0" smtClean="0"/>
              <a:t>type of hazard </a:t>
            </a:r>
          </a:p>
          <a:p>
            <a:pPr eaLnBrk="1" hangingPunct="1">
              <a:buFontTx/>
              <a:buChar char="•"/>
            </a:pPr>
            <a:r>
              <a:rPr lang="en-US" dirty="0" smtClean="0"/>
              <a:t>description of structure</a:t>
            </a:r>
          </a:p>
          <a:p>
            <a:pPr eaLnBrk="1" hangingPunct="1">
              <a:buFontTx/>
              <a:buChar char="•"/>
            </a:pPr>
            <a:r>
              <a:rPr lang="en-US" dirty="0" smtClean="0"/>
              <a:t>dollar values or percentage of damages possible</a:t>
            </a:r>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Incorporate in the asset inventory an overview, or summary, of the impact on the community's vulnerable structures. Include, by type of hazard, a general description of the types of structures (e.g., buildings, infrastructure, and critical facilities) affected by the hazard. For example, flooding will affect all structures whose lowest floors are built below the base flood  elevation. Include a general description of the extent of the hazard's impact to vulnerable structures. This description can be presented in terms of dollar values or percentage of damages. Among the most urgent and important assets within the community are critical facilities. The community will be able to make better decisions about how to expend resources to protect critical facilities as a result of this type of assessment. </a:t>
            </a:r>
          </a:p>
          <a:p>
            <a:endParaRPr lang="en-US" dirty="0" smtClean="0"/>
          </a:p>
          <a:p>
            <a:r>
              <a:rPr lang="en-US" dirty="0" smtClean="0"/>
              <a:t>Preface with… This is the FEMA mitigation plan guidance list of CF’s.  This list is not exhaustive  and is certainly not what the community is tided to.</a:t>
            </a:r>
          </a:p>
          <a:p>
            <a:endParaRPr lang="en-US" dirty="0" smtClean="0"/>
          </a:p>
          <a:p>
            <a:r>
              <a:rPr lang="en-US" dirty="0" smtClean="0"/>
              <a:t>Critical facilities include the following: </a:t>
            </a:r>
          </a:p>
          <a:p>
            <a:r>
              <a:rPr lang="en-US" b="1" dirty="0" smtClean="0"/>
              <a:t>Essential facilities for the health and welfare of the whole population </a:t>
            </a:r>
          </a:p>
          <a:p>
            <a:r>
              <a:rPr lang="en-US" dirty="0" smtClean="0"/>
              <a:t>hospitals, police and fire stations, emergency operations centers, evacuation, shelters, and schools</a:t>
            </a:r>
          </a:p>
          <a:p>
            <a:r>
              <a:rPr lang="en-US" b="1" dirty="0" smtClean="0"/>
              <a:t>Transportation systems</a:t>
            </a:r>
          </a:p>
          <a:p>
            <a:r>
              <a:rPr lang="en-US" dirty="0" smtClean="0"/>
              <a:t>airways, highways, railways, and waterways</a:t>
            </a:r>
          </a:p>
          <a:p>
            <a:r>
              <a:rPr lang="en-US" b="1" dirty="0" smtClean="0"/>
              <a:t>Lifeline utility systems</a:t>
            </a:r>
          </a:p>
          <a:p>
            <a:r>
              <a:rPr lang="en-US" dirty="0" smtClean="0"/>
              <a:t>potable water, wastewater, oil, natural gas, electric power, and communication systems</a:t>
            </a:r>
          </a:p>
          <a:p>
            <a:r>
              <a:rPr lang="en-US" b="1" dirty="0" smtClean="0"/>
              <a:t>High potential loss facilities</a:t>
            </a:r>
          </a:p>
          <a:p>
            <a:r>
              <a:rPr lang="en-US" dirty="0" smtClean="0"/>
              <a:t>nuclear power plants, dams, and military installations</a:t>
            </a:r>
          </a:p>
          <a:p>
            <a:r>
              <a:rPr lang="en-US" b="1" dirty="0" smtClean="0"/>
              <a:t>Hazardous material facilities</a:t>
            </a:r>
          </a:p>
          <a:p>
            <a:r>
              <a:rPr lang="en-US" dirty="0" smtClean="0"/>
              <a:t>corrosives, explosives, flammable materials, radioactive materials, and toxins</a:t>
            </a:r>
          </a:p>
          <a:p>
            <a:endParaRPr lang="en-US" dirty="0" smtClean="0"/>
          </a:p>
          <a:p>
            <a:r>
              <a:rPr lang="en-US" sz="3300" b="1" dirty="0" smtClean="0"/>
              <a:t>Special Consideration Areas and Areas of Historical / Cultural / Natural Significance</a:t>
            </a:r>
          </a:p>
          <a:p>
            <a:pPr lvl="1"/>
            <a:r>
              <a:rPr lang="en-US" dirty="0" smtClean="0"/>
              <a:t>Special consideration areas – resulting in high death toll or injuries, economic losses – ex – high densities, industrial development areas, etc.</a:t>
            </a:r>
          </a:p>
          <a:p>
            <a:pPr lvl="1"/>
            <a:r>
              <a:rPr lang="en-US" dirty="0" smtClean="0"/>
              <a:t>Anything else that needs particular attention?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Step 3  Estimate Losses. This answers the question: “How will the community’s assets be affected by the hazard event?” </a:t>
            </a:r>
          </a:p>
          <a:p>
            <a:pPr eaLnBrk="1" hangingPunct="1"/>
            <a:r>
              <a:rPr lang="en-US" dirty="0" smtClean="0"/>
              <a:t>This step provides the community and the State with a common framework in which to measure the effects of hazards on vulnerable structures. Steps 1 to 3 of the risk assessment phase involve gathering data on the hazards that may affect the community and the assets that can be damaged by the hazard event. All that information will be put to use in the fourth and final step, Estimate Losses.</a:t>
            </a:r>
          </a:p>
          <a:p>
            <a:r>
              <a:rPr lang="en-US" dirty="0" smtClean="0"/>
              <a:t>This step is not required for approval of a local hazard mitigation plan by FEMA. HOWEVER, new and updated plans do need to talk about the properties insured under the NFIP.  Historically, communities/RPA’s used the NFIP loss data as an indicator for the estimation of losses</a:t>
            </a:r>
          </a:p>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Many RPA’s, Towns, and cities do their own analysis by using maps and GIS information from their own existing databases, which is completely acceptable.</a:t>
            </a:r>
          </a:p>
          <a:p>
            <a:pPr eaLnBrk="1" hangingPunct="1"/>
            <a:endParaRPr lang="en-US" dirty="0" smtClean="0"/>
          </a:p>
          <a:p>
            <a:r>
              <a:rPr lang="en-US" dirty="0" smtClean="0"/>
              <a:t>FEMA has developed a loss estimation model that is useful in estimating losses from earthquakes, floods and hurricane winds. HAZUS-MH is a geographic information system (GIS) software package that uses census data and other existing databases to estimate damage and losses, including: </a:t>
            </a:r>
          </a:p>
          <a:p>
            <a:pPr marL="745180" lvl="1" indent="-286608">
              <a:buFontTx/>
              <a:buChar char="•"/>
            </a:pPr>
            <a:r>
              <a:rPr lang="en-US" dirty="0" smtClean="0"/>
              <a:t>Physical damage: damage to residential and commercial buildings, schools, critical facilities, and infrastructure;</a:t>
            </a:r>
          </a:p>
          <a:p>
            <a:pPr marL="745180" lvl="1" indent="-286608">
              <a:buFontTx/>
              <a:buChar char="•"/>
            </a:pPr>
            <a:r>
              <a:rPr lang="en-US" dirty="0" smtClean="0"/>
              <a:t>Economic loss: lost jobs, business interruptions, repair and reconstruction costs</a:t>
            </a:r>
          </a:p>
          <a:p>
            <a:pPr marL="745180" lvl="1" indent="-286608">
              <a:buFontTx/>
              <a:buChar char="•"/>
            </a:pPr>
            <a:r>
              <a:rPr lang="en-US" dirty="0" smtClean="0"/>
              <a:t>Social impacts: impacts to people, including requirements for shelters and medical aid.</a:t>
            </a:r>
          </a:p>
          <a:p>
            <a:pPr eaLnBrk="1" hangingPunct="1"/>
            <a:endParaRPr lang="en-US" dirty="0" smtClean="0"/>
          </a:p>
          <a:p>
            <a:r>
              <a:rPr lang="en-US" dirty="0" smtClean="0"/>
              <a:t>During the past decade, HAZUS-MH has evolved into a powerful tool for mitigation and recovery planning and analysis. An increasing number of states and localities are using HAZUS-MH in the preparation of risk assessments and mitigation plans under the Disaster Mitigation Act of 2000. HAZUS-MH is also being used to support post-disaster planning for recovery  from hurricanes, earthquakes, and floods.</a:t>
            </a:r>
          </a:p>
          <a:p>
            <a:pPr eaLnBrk="1" hangingPunct="1"/>
            <a:r>
              <a:rPr lang="en-US" dirty="0" smtClean="0"/>
              <a:t>Plug for NESEC?</a:t>
            </a:r>
          </a:p>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90F52-3214-4C6D-A19D-B2CB0864BA39}"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Mitigation is most effective when it is based on a comprehensive, long-term plan that is developed before a disaster occurs.  The purpose of mitigation planning is to identify</a:t>
            </a:r>
            <a:r>
              <a:rPr lang="en-US" baseline="0" dirty="0" smtClean="0"/>
              <a:t> local policies and actions that can be implemented over the long term to reduce risk and future losses from hazards.  These mitigation policies and actions are identified based on an assessment of hazards, vulnerabilities and risks and the participation of a wide range of stakeholders and the public in the planning process.  Benefits of mitigation planning include: (above list)</a:t>
            </a:r>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90F52-3214-4C6D-A19D-B2CB0864BA39}" type="slidenum">
              <a:rPr lang="en-US" smtClean="0"/>
              <a:pPr/>
              <a:t>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Demonstrates the community’s commitment to implementing the mitigation strategy and authorizes responsible agencies to execute their 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Formal adoption resolution to be signed by the governing body/person who has the authority to implement actions.  Typically the Board of Selectmen, City/Town Council, Manager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45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90F52-3214-4C6D-A19D-B2CB0864BA39}" type="slidenum">
              <a:rPr lang="en-US" smtClean="0"/>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You all have competing responsibilities so discuss up front expectations of roles/time commitment.  Identify gaps or shortfalls if resources needed.</a:t>
            </a:r>
          </a:p>
          <a:p>
            <a:endParaRPr lang="en-US" baseline="0" dirty="0" smtClean="0"/>
          </a:p>
          <a:p>
            <a:pPr>
              <a:buFontTx/>
              <a:buChar char="-"/>
            </a:pPr>
            <a:r>
              <a:rPr lang="en-US" baseline="0" dirty="0" smtClean="0"/>
              <a:t>Provide facilities for meetings</a:t>
            </a:r>
          </a:p>
          <a:p>
            <a:pPr>
              <a:buFontTx/>
              <a:buChar char="-"/>
            </a:pPr>
            <a:r>
              <a:rPr lang="en-US" baseline="0" dirty="0" smtClean="0"/>
              <a:t>Attend meetings</a:t>
            </a:r>
          </a:p>
          <a:p>
            <a:pPr>
              <a:buFontTx/>
              <a:buChar char="-"/>
            </a:pPr>
            <a:r>
              <a:rPr lang="en-US" baseline="0" dirty="0" smtClean="0"/>
              <a:t>Collect data</a:t>
            </a:r>
          </a:p>
          <a:p>
            <a:pPr>
              <a:buFontTx/>
              <a:buChar char="-"/>
            </a:pPr>
            <a:r>
              <a:rPr lang="en-US" baseline="0" dirty="0" smtClean="0"/>
              <a:t>Management administrative details – in-kind match</a:t>
            </a:r>
          </a:p>
          <a:p>
            <a:pPr>
              <a:buFontTx/>
              <a:buChar char="-"/>
            </a:pPr>
            <a:r>
              <a:rPr lang="en-US" baseline="0" dirty="0" smtClean="0"/>
              <a:t>Make decisions on planning process and content</a:t>
            </a:r>
          </a:p>
          <a:p>
            <a:pPr>
              <a:buFontTx/>
              <a:buChar char="-"/>
            </a:pPr>
            <a:r>
              <a:rPr lang="en-US" baseline="0" dirty="0" smtClean="0"/>
              <a:t>Strategy development/prioritization</a:t>
            </a:r>
          </a:p>
          <a:p>
            <a:pPr>
              <a:buFontTx/>
              <a:buChar char="-"/>
            </a:pPr>
            <a:r>
              <a:rPr lang="en-US" baseline="0" dirty="0" smtClean="0"/>
              <a:t>Review drafts</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690F52-3214-4C6D-A19D-B2CB0864BA39}"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F3BC-F1D2-4F73-A9DC-2B3B3C5660B7}"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0647F5-4F85-448A-9684-D78D352E81A4}"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647F5-4F85-448A-9684-D78D352E81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647F5-4F85-448A-9684-D78D352E81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647F5-4F85-448A-9684-D78D352E81A4}"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0647F5-4F85-448A-9684-D78D352E81A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647F5-4F85-448A-9684-D78D352E81A4}"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0647F5-4F85-448A-9684-D78D352E81A4}"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0647F5-4F85-448A-9684-D78D352E81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0647F5-4F85-448A-9684-D78D352E81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647F5-4F85-448A-9684-D78D352E81A4}"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BB6CA0-859C-4B1C-BB56-3C76447A56AD}" type="datetimeFigureOut">
              <a:rPr lang="en-US" smtClean="0"/>
              <a:pPr/>
              <a:t>5/12/2015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40647F5-4F85-448A-9684-D78D352E81A4}"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DBB6CA0-859C-4B1C-BB56-3C76447A56AD}" type="datetimeFigureOut">
              <a:rPr lang="en-US" smtClean="0"/>
              <a:pPr/>
              <a:t>5/12/2015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0647F5-4F85-448A-9684-D78D352E81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_vyugw7I5Bm7rM&amp;tbnid=jdPkKkvkYExDUM:&amp;ved=0CAUQjRw&amp;url=http://www.popularresistance.org/what-do-the-worlds-scientists-say-about-climate-change/&amp;ei=N97WUsygFaazsQSJ24G4Aw&amp;bvm=bv.59378465,d.eW0&amp;psig=AFQjCNFSzRfTLV-PzSebBO-Xh677m8w8rg&amp;ust=138989951858520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ichard.Zingarelli@state.ma.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33600" y="3276600"/>
            <a:ext cx="6781800" cy="2438400"/>
          </a:xfrm>
        </p:spPr>
        <p:txBody>
          <a:bodyPr>
            <a:normAutofit/>
          </a:bodyPr>
          <a:lstStyle/>
          <a:p>
            <a:r>
              <a:rPr lang="en-US" dirty="0" smtClean="0"/>
              <a:t>Hazard Mitigation planning process</a:t>
            </a:r>
            <a:br>
              <a:rPr lang="en-US" dirty="0" smtClean="0"/>
            </a:br>
            <a:r>
              <a:rPr lang="en-US" sz="2200" dirty="0" smtClean="0"/>
              <a:t/>
            </a:r>
            <a:br>
              <a:rPr lang="en-US" sz="2200" dirty="0" smtClean="0"/>
            </a:br>
            <a:r>
              <a:rPr lang="en-US" sz="2200" dirty="0" err="1" smtClean="0"/>
              <a:t>december</a:t>
            </a:r>
            <a:r>
              <a:rPr lang="en-US" sz="2200" dirty="0" smtClean="0"/>
              <a:t> 8, 2014 – CMRPC</a:t>
            </a:r>
            <a:endParaRPr lang="en-US" dirty="0"/>
          </a:p>
        </p:txBody>
      </p:sp>
      <p:graphicFrame>
        <p:nvGraphicFramePr>
          <p:cNvPr id="1026" name="Object 9"/>
          <p:cNvGraphicFramePr>
            <a:graphicFrameLocks noChangeAspect="1"/>
          </p:cNvGraphicFramePr>
          <p:nvPr/>
        </p:nvGraphicFramePr>
        <p:xfrm>
          <a:off x="533400" y="3200400"/>
          <a:ext cx="4114800" cy="2833141"/>
        </p:xfrm>
        <a:graphic>
          <a:graphicData uri="http://schemas.openxmlformats.org/presentationml/2006/ole">
            <mc:AlternateContent xmlns:mc="http://schemas.openxmlformats.org/markup-compatibility/2006">
              <mc:Choice xmlns:v="urn:schemas-microsoft-com:vml" Requires="v">
                <p:oleObj spid="_x0000_s1027" name="Photo Editor Photo" r:id="rId4" imgW="5133333" imgH="3115110" progId="">
                  <p:embed/>
                </p:oleObj>
              </mc:Choice>
              <mc:Fallback>
                <p:oleObj name="Photo Editor Photo" r:id="rId4" imgW="5133333" imgH="311511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00400"/>
                        <a:ext cx="4114800" cy="2833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descr="S:\ACTIVATION\2010 Events\2010 March 28-30 Rain and Flood\Images\Route 140 Freetown David L. Ryan Boston Globe.jpg"/>
          <p:cNvPicPr>
            <a:picLocks noChangeAspect="1" noChangeArrowheads="1"/>
          </p:cNvPicPr>
          <p:nvPr/>
        </p:nvPicPr>
        <p:blipFill>
          <a:blip r:embed="rId6" cstate="print"/>
          <a:srcRect/>
          <a:stretch>
            <a:fillRect/>
          </a:stretch>
        </p:blipFill>
        <p:spPr bwMode="auto">
          <a:xfrm>
            <a:off x="4648200" y="3200400"/>
            <a:ext cx="3886200" cy="2849880"/>
          </a:xfrm>
          <a:prstGeom prst="rect">
            <a:avLst/>
          </a:prstGeom>
          <a:noFill/>
        </p:spPr>
      </p:pic>
      <p:sp>
        <p:nvSpPr>
          <p:cNvPr id="7" name="TextBox 6"/>
          <p:cNvSpPr txBox="1"/>
          <p:nvPr/>
        </p:nvSpPr>
        <p:spPr>
          <a:xfrm>
            <a:off x="381000" y="1633716"/>
            <a:ext cx="8153400" cy="1446550"/>
          </a:xfrm>
          <a:prstGeom prst="rect">
            <a:avLst/>
          </a:prstGeom>
          <a:noFill/>
        </p:spPr>
        <p:txBody>
          <a:bodyPr wrap="square" rtlCol="0">
            <a:spAutoFit/>
          </a:bodyPr>
          <a:lstStyle/>
          <a:p>
            <a:r>
              <a:rPr lang="en-US" sz="4000" dirty="0" smtClean="0">
                <a:solidFill>
                  <a:schemeClr val="bg1"/>
                </a:solidFill>
              </a:rPr>
              <a:t>Hazard Mitigation Planning Process</a:t>
            </a:r>
            <a:br>
              <a:rPr lang="en-US" sz="40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May 12, 2015 – Manchester– PDM14</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143000"/>
          </a:xfrm>
        </p:spPr>
        <p:txBody>
          <a:bodyPr/>
          <a:lstStyle/>
          <a:p>
            <a:pPr eaLnBrk="1" fontAlgn="auto" hangingPunct="1">
              <a:spcAft>
                <a:spcPts val="0"/>
              </a:spcAft>
              <a:defRPr/>
            </a:pPr>
            <a:r>
              <a:rPr lang="en-US" dirty="0" smtClean="0"/>
              <a:t>Questions?</a:t>
            </a:r>
            <a:endParaRPr lang="en-US" dirty="0"/>
          </a:p>
        </p:txBody>
      </p:sp>
      <p:pic>
        <p:nvPicPr>
          <p:cNvPr id="105474" name="Content Placeholder 9" descr="Questions Light Bulb.jpg"/>
          <p:cNvPicPr>
            <a:picLocks noGrp="1" noChangeAspect="1"/>
          </p:cNvPicPr>
          <p:nvPr>
            <p:ph sz="quarter" idx="1"/>
          </p:nvPr>
        </p:nvPicPr>
        <p:blipFill>
          <a:blip r:embed="rId3" cstate="print"/>
          <a:srcRect/>
          <a:stretch>
            <a:fillRect/>
          </a:stretch>
        </p:blipFill>
        <p:spPr>
          <a:xfrm>
            <a:off x="2057400" y="1905000"/>
            <a:ext cx="4873625" cy="3657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sz="quarter" idx="1"/>
          </p:nvPr>
        </p:nvSpPr>
        <p:spPr>
          <a:xfrm>
            <a:off x="304800" y="1600200"/>
            <a:ext cx="8461248" cy="4953000"/>
          </a:xfrm>
        </p:spPr>
        <p:txBody>
          <a:bodyPr>
            <a:normAutofit lnSpcReduction="10000"/>
          </a:bodyPr>
          <a:lstStyle/>
          <a:p>
            <a:pPr>
              <a:buFont typeface="Wingdings" pitchFamily="2" charset="2"/>
              <a:buChar char="§"/>
            </a:pPr>
            <a:r>
              <a:rPr lang="en-US" dirty="0" smtClean="0">
                <a:solidFill>
                  <a:schemeClr val="accent1"/>
                </a:solidFill>
              </a:rPr>
              <a:t>A1. </a:t>
            </a:r>
            <a:r>
              <a:rPr lang="en-US" b="1" i="1" dirty="0" smtClean="0">
                <a:solidFill>
                  <a:schemeClr val="accent1"/>
                </a:solidFill>
              </a:rPr>
              <a:t>Does the Plan document the planning  process, including how it was prepared and who was involved in the process for each jurisdiction 44 CFR 201.6(c)(1) (a-e)</a:t>
            </a:r>
          </a:p>
          <a:p>
            <a:pPr lvl="1">
              <a:buFont typeface="Wingdings" pitchFamily="2" charset="2"/>
              <a:buChar char="§"/>
            </a:pPr>
            <a:endParaRPr lang="en-US" dirty="0" smtClean="0"/>
          </a:p>
          <a:p>
            <a:pPr lvl="1">
              <a:buFont typeface="Wingdings" pitchFamily="2" charset="2"/>
              <a:buChar char="§"/>
            </a:pPr>
            <a:r>
              <a:rPr lang="en-US" dirty="0" smtClean="0"/>
              <a:t>Must</a:t>
            </a:r>
          </a:p>
          <a:p>
            <a:pPr lvl="2">
              <a:buFont typeface="Wingdings" pitchFamily="2" charset="2"/>
              <a:buChar char="§"/>
            </a:pPr>
            <a:r>
              <a:rPr lang="en-US" sz="2600" dirty="0" smtClean="0"/>
              <a:t>Include schedule/timeframe and activities (factual evidence)</a:t>
            </a:r>
          </a:p>
          <a:p>
            <a:pPr lvl="2">
              <a:buFont typeface="Wingdings" pitchFamily="2" charset="2"/>
              <a:buChar char="§"/>
            </a:pPr>
            <a:r>
              <a:rPr lang="en-US" sz="2600" dirty="0" smtClean="0"/>
              <a:t>Participating jurisdiction(s)</a:t>
            </a:r>
          </a:p>
          <a:p>
            <a:pPr lvl="2">
              <a:buFont typeface="Wingdings" pitchFamily="2" charset="2"/>
              <a:buChar char="§"/>
            </a:pPr>
            <a:r>
              <a:rPr lang="en-US" sz="2600" dirty="0" smtClean="0"/>
              <a:t>Who – Person’s position/title and agency/organization</a:t>
            </a:r>
          </a:p>
          <a:p>
            <a:pPr lvl="2">
              <a:buFont typeface="Wingdings" pitchFamily="2" charset="2"/>
              <a:buChar char="§"/>
            </a:pPr>
            <a:r>
              <a:rPr lang="en-US" sz="2600" dirty="0" smtClean="0"/>
              <a:t>Document how they were involved in the process</a:t>
            </a:r>
          </a:p>
          <a:p>
            <a:pPr>
              <a:buFont typeface="Wingdings" pitchFamily="2" charset="2"/>
              <a:buChar char="§"/>
            </a:pPr>
            <a:endParaRPr lang="en-US" dirty="0" smtClean="0"/>
          </a:p>
          <a:p>
            <a:pPr>
              <a:buFont typeface="Wingdings" pitchFamily="2" charset="2"/>
              <a:buChar char="§"/>
            </a:pPr>
            <a:r>
              <a:rPr lang="en-US" dirty="0" smtClean="0"/>
              <a:t>How were they engaged as participants and given the chance to provide input to affect the plan’s content.</a:t>
            </a:r>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sz="quarter" idx="1"/>
          </p:nvPr>
        </p:nvSpPr>
        <p:spPr>
          <a:xfrm>
            <a:off x="301752" y="1524000"/>
            <a:ext cx="8537448" cy="5105400"/>
          </a:xfrm>
        </p:spPr>
        <p:txBody>
          <a:bodyPr>
            <a:normAutofit/>
          </a:bodyPr>
          <a:lstStyle/>
          <a:p>
            <a:pPr>
              <a:buFont typeface="Wingdings" pitchFamily="2" charset="2"/>
              <a:buChar char="§"/>
            </a:pPr>
            <a:r>
              <a:rPr lang="en-US" sz="2600" b="1" dirty="0" smtClean="0">
                <a:solidFill>
                  <a:schemeClr val="accent1"/>
                </a:solidFill>
              </a:rPr>
              <a:t>A2. </a:t>
            </a:r>
            <a:r>
              <a:rPr lang="en-US" sz="2600" b="1" i="1" dirty="0" smtClean="0">
                <a:solidFill>
                  <a:schemeClr val="accent1"/>
                </a:solidFill>
              </a:rPr>
              <a:t>Does the Plan document an opportunity for neighboring communities, local and regional agencies involved in hazard mitigation activities, agencies that have the authority to regulate development… involved in the planning process? 44 CFR 201.6(b)(2) </a:t>
            </a:r>
          </a:p>
          <a:p>
            <a:pPr>
              <a:buFont typeface="Wingdings" pitchFamily="2" charset="2"/>
              <a:buChar char="§"/>
            </a:pPr>
            <a:endParaRPr lang="en-US" sz="2600" b="1" i="1" dirty="0" smtClean="0">
              <a:solidFill>
                <a:schemeClr val="accent1">
                  <a:lumMod val="75000"/>
                </a:schemeClr>
              </a:solidFill>
            </a:endParaRPr>
          </a:p>
          <a:p>
            <a:pPr lvl="1">
              <a:buFont typeface="Wingdings" pitchFamily="2" charset="2"/>
              <a:buChar char="§"/>
            </a:pPr>
            <a:r>
              <a:rPr lang="en-US" sz="2300" dirty="0" smtClean="0"/>
              <a:t>At minimum:</a:t>
            </a:r>
          </a:p>
          <a:p>
            <a:pPr lvl="2">
              <a:buFont typeface="Wingdings" pitchFamily="2" charset="2"/>
              <a:buChar char="§"/>
            </a:pPr>
            <a:r>
              <a:rPr lang="en-US" sz="2000" dirty="0" smtClean="0"/>
              <a:t>Local and regional agencies involved in HM activities;</a:t>
            </a:r>
          </a:p>
          <a:p>
            <a:pPr lvl="2">
              <a:buFont typeface="Wingdings" pitchFamily="2" charset="2"/>
              <a:buChar char="§"/>
            </a:pPr>
            <a:r>
              <a:rPr lang="en-US" sz="2000" dirty="0" smtClean="0"/>
              <a:t>Agencies that have the authority to regulate development; and</a:t>
            </a:r>
          </a:p>
          <a:p>
            <a:pPr lvl="2">
              <a:buFont typeface="Wingdings" pitchFamily="2" charset="2"/>
              <a:buChar char="§"/>
            </a:pPr>
            <a:r>
              <a:rPr lang="en-US" sz="2000" dirty="0" smtClean="0"/>
              <a:t>Neighboring communities</a:t>
            </a:r>
          </a:p>
          <a:p>
            <a:pPr lvl="1">
              <a:buFont typeface="Wingdings" pitchFamily="2" charset="2"/>
              <a:buChar char="§"/>
            </a:pPr>
            <a:r>
              <a:rPr lang="en-US" sz="2500" dirty="0" smtClean="0"/>
              <a:t>You must show who and how - - this includes letters, emails, ads, website postings etc.  </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sz="quarter" idx="1"/>
          </p:nvPr>
        </p:nvSpPr>
        <p:spPr>
          <a:xfrm>
            <a:off x="609600" y="1676400"/>
            <a:ext cx="8153400" cy="4953000"/>
          </a:xfrm>
        </p:spPr>
        <p:txBody>
          <a:bodyPr/>
          <a:lstStyle/>
          <a:p>
            <a:pPr>
              <a:buFont typeface="Wingdings" pitchFamily="2" charset="2"/>
              <a:buChar char="§"/>
            </a:pPr>
            <a:r>
              <a:rPr lang="en-US" b="1" dirty="0" smtClean="0">
                <a:solidFill>
                  <a:schemeClr val="accent1"/>
                </a:solidFill>
              </a:rPr>
              <a:t>A3. </a:t>
            </a:r>
            <a:r>
              <a:rPr lang="en-US" b="1" i="1" dirty="0" smtClean="0">
                <a:solidFill>
                  <a:schemeClr val="accent1"/>
                </a:solidFill>
              </a:rPr>
              <a:t>Does the Plan document how the public was involved in the planning process during the drafting stage? 44 CFR 201.6(b)(1) and 201.6(c)(1)</a:t>
            </a:r>
          </a:p>
          <a:p>
            <a:pPr>
              <a:buFont typeface="Wingdings" pitchFamily="2" charset="2"/>
              <a:buChar char="§"/>
            </a:pPr>
            <a:endParaRPr lang="en-US" b="1" i="1" dirty="0" smtClean="0">
              <a:solidFill>
                <a:schemeClr val="accent1">
                  <a:lumMod val="75000"/>
                </a:schemeClr>
              </a:solidFill>
            </a:endParaRPr>
          </a:p>
          <a:p>
            <a:pPr lvl="1">
              <a:buFont typeface="Wingdings" pitchFamily="2" charset="2"/>
              <a:buChar char="§"/>
            </a:pPr>
            <a:r>
              <a:rPr lang="en-US" dirty="0" smtClean="0"/>
              <a:t>Must:</a:t>
            </a:r>
          </a:p>
          <a:p>
            <a:pPr lvl="2">
              <a:buFont typeface="Wingdings" pitchFamily="2" charset="2"/>
              <a:buChar char="§"/>
            </a:pPr>
            <a:r>
              <a:rPr lang="en-US" dirty="0" smtClean="0"/>
              <a:t>During the drafting stage and</a:t>
            </a:r>
          </a:p>
          <a:p>
            <a:pPr lvl="2">
              <a:buFont typeface="Wingdings" pitchFamily="2" charset="2"/>
              <a:buChar char="§"/>
            </a:pPr>
            <a:r>
              <a:rPr lang="en-US" dirty="0" smtClean="0"/>
              <a:t>Just prior to the Planning Team approving the draft to be sent to MEMA/FEMA for review.</a:t>
            </a:r>
          </a:p>
          <a:p>
            <a:pPr lvl="2">
              <a:buFont typeface="Wingdings" pitchFamily="2" charset="2"/>
              <a:buChar char="§"/>
            </a:pPr>
            <a:r>
              <a:rPr lang="en-US" dirty="0" smtClean="0"/>
              <a:t>Provide detail on how the public was given the opportunity and HOW their feedback (if any) was incorporated into the plan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sz="quarter" idx="1"/>
          </p:nvPr>
        </p:nvSpPr>
        <p:spPr>
          <a:xfrm>
            <a:off x="914400" y="1905000"/>
            <a:ext cx="7772400" cy="4572000"/>
          </a:xfrm>
        </p:spPr>
        <p:txBody>
          <a:bodyPr>
            <a:normAutofit/>
          </a:bodyPr>
          <a:lstStyle/>
          <a:p>
            <a:pPr>
              <a:buFont typeface="Wingdings" pitchFamily="2" charset="2"/>
              <a:buChar char="§"/>
            </a:pPr>
            <a:r>
              <a:rPr lang="en-US" b="1" dirty="0" smtClean="0">
                <a:solidFill>
                  <a:schemeClr val="accent1"/>
                </a:solidFill>
              </a:rPr>
              <a:t>A4. </a:t>
            </a:r>
            <a:r>
              <a:rPr lang="en-US" b="1" i="1" dirty="0" smtClean="0">
                <a:solidFill>
                  <a:schemeClr val="accent1"/>
                </a:solidFill>
              </a:rPr>
              <a:t>Does the Plan document the review and incorporation of existing plans, studies, reports, and technical information? 44 CFR 201.6(b)(3)</a:t>
            </a:r>
          </a:p>
          <a:p>
            <a:pPr>
              <a:buFont typeface="Wingdings" pitchFamily="2" charset="2"/>
              <a:buChar char="§"/>
            </a:pPr>
            <a:endParaRPr lang="en-US" b="1" i="1" dirty="0" smtClean="0">
              <a:solidFill>
                <a:schemeClr val="accent1">
                  <a:lumMod val="75000"/>
                </a:schemeClr>
              </a:solidFill>
            </a:endParaRPr>
          </a:p>
          <a:p>
            <a:pPr lvl="1">
              <a:buFont typeface="Wingdings" pitchFamily="2" charset="2"/>
              <a:buChar char="§"/>
            </a:pPr>
            <a:r>
              <a:rPr lang="en-US" dirty="0" smtClean="0"/>
              <a:t>What and How </a:t>
            </a:r>
            <a:r>
              <a:rPr lang="en-US" u="sng" dirty="0" smtClean="0"/>
              <a:t>incorporated </a:t>
            </a:r>
            <a:r>
              <a:rPr lang="en-US" dirty="0" smtClean="0"/>
              <a:t>– be as specific as possible.</a:t>
            </a:r>
          </a:p>
          <a:p>
            <a:pPr>
              <a:buFont typeface="Wingdings" pitchFamily="2" charset="2"/>
              <a:buChar char="§"/>
            </a:pPr>
            <a:endParaRPr lang="en-US" dirty="0" smtClean="0"/>
          </a:p>
          <a:p>
            <a:pPr>
              <a:buFont typeface="Wingdings" pitchFamily="2" charset="2"/>
              <a:buChar char="§"/>
            </a:pPr>
            <a:r>
              <a:rPr lang="en-US" u="sng" dirty="0" smtClean="0"/>
              <a:t>Incorporate</a:t>
            </a:r>
            <a:r>
              <a:rPr lang="en-US" dirty="0" smtClean="0"/>
              <a:t> means to reference or include information from other existing sources to form the content of the mitigation plan.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A5.</a:t>
            </a:r>
            <a:r>
              <a:rPr lang="en-US" b="1" i="1" dirty="0" smtClean="0">
                <a:solidFill>
                  <a:schemeClr val="accent1"/>
                </a:solidFill>
              </a:rPr>
              <a:t> Is there discussion on how the community(ies) will continue public </a:t>
            </a:r>
            <a:r>
              <a:rPr lang="en-US" b="1" i="1" u="sng" dirty="0" smtClean="0">
                <a:solidFill>
                  <a:schemeClr val="accent1"/>
                </a:solidFill>
              </a:rPr>
              <a:t>participation</a:t>
            </a:r>
            <a:r>
              <a:rPr lang="en-US" b="1" i="1" dirty="0" smtClean="0">
                <a:solidFill>
                  <a:schemeClr val="accent1"/>
                </a:solidFill>
              </a:rPr>
              <a:t> in the plan maintenance process? 44 CFR 201.6(c)(4)(iii)</a:t>
            </a:r>
            <a:endParaRPr lang="en-US" i="1" dirty="0" smtClean="0">
              <a:solidFill>
                <a:schemeClr val="accent1"/>
              </a:solidFill>
            </a:endParaRPr>
          </a:p>
          <a:p>
            <a:pPr>
              <a:buFont typeface="Wingdings" pitchFamily="2" charset="2"/>
              <a:buChar char="§"/>
            </a:pPr>
            <a:endParaRPr lang="en-US" dirty="0" smtClean="0"/>
          </a:p>
          <a:p>
            <a:pPr>
              <a:buFont typeface="Wingdings" pitchFamily="2" charset="2"/>
              <a:buChar char="§"/>
            </a:pPr>
            <a:r>
              <a:rPr lang="en-US" u="sng" dirty="0" smtClean="0"/>
              <a:t>Participation</a:t>
            </a:r>
            <a:r>
              <a:rPr lang="en-US" dirty="0" smtClean="0"/>
              <a:t> means engaged and given the chance to provide feedback. Be specific as possible about the mechanism they will be given to provide feedback.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Maintenance</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
            </a:pPr>
            <a:r>
              <a:rPr lang="en-US" b="1" dirty="0" smtClean="0">
                <a:solidFill>
                  <a:schemeClr val="accent1"/>
                </a:solidFill>
              </a:rPr>
              <a:t>A6. </a:t>
            </a:r>
            <a:r>
              <a:rPr lang="en-US" b="1" i="1" dirty="0" smtClean="0">
                <a:solidFill>
                  <a:schemeClr val="accent1"/>
                </a:solidFill>
              </a:rPr>
              <a:t>Is there a description of the method and schedule for keeping the plan current (monitoring, evaluating and updating the mitigation plan within a 5‐year cycle)? 44 CFR 201.6(c)(4)(</a:t>
            </a:r>
            <a:r>
              <a:rPr lang="en-US" b="1" i="1" dirty="0" err="1" smtClean="0">
                <a:solidFill>
                  <a:schemeClr val="accent1"/>
                </a:solidFill>
              </a:rPr>
              <a:t>i</a:t>
            </a:r>
            <a:r>
              <a:rPr lang="en-US" b="1" i="1" dirty="0" smtClean="0">
                <a:solidFill>
                  <a:schemeClr val="accent1"/>
                </a:solidFill>
              </a:rPr>
              <a:t>)</a:t>
            </a:r>
          </a:p>
          <a:p>
            <a:pPr>
              <a:buFont typeface="Wingdings" pitchFamily="2" charset="2"/>
              <a:buChar char="§"/>
            </a:pPr>
            <a:endParaRPr lang="en-US" b="1" i="1" dirty="0" smtClean="0">
              <a:solidFill>
                <a:schemeClr val="accent1">
                  <a:lumMod val="75000"/>
                </a:schemeClr>
              </a:solidFill>
            </a:endParaRPr>
          </a:p>
          <a:p>
            <a:pPr lvl="1">
              <a:buFont typeface="Wingdings" pitchFamily="2" charset="2"/>
              <a:buChar char="§"/>
            </a:pPr>
            <a:r>
              <a:rPr lang="en-US" dirty="0" smtClean="0"/>
              <a:t>Monitoring – tracking implementation</a:t>
            </a:r>
          </a:p>
          <a:p>
            <a:pPr lvl="1">
              <a:buFont typeface="Wingdings" pitchFamily="2" charset="2"/>
              <a:buChar char="§"/>
            </a:pPr>
            <a:r>
              <a:rPr lang="en-US" dirty="0" smtClean="0"/>
              <a:t>Evaluating – assessing the effectiveness</a:t>
            </a:r>
          </a:p>
          <a:p>
            <a:pPr lvl="1">
              <a:buFont typeface="Wingdings" pitchFamily="2" charset="2"/>
              <a:buChar char="§"/>
            </a:pPr>
            <a:r>
              <a:rPr lang="en-US" dirty="0" smtClean="0"/>
              <a:t>Updating – reviewing and revising (how, when, and who)</a:t>
            </a:r>
          </a:p>
          <a:p>
            <a:pPr lvl="1">
              <a:buFont typeface="Wingdings" pitchFamily="2" charset="2"/>
              <a:buChar char="§"/>
            </a:pPr>
            <a:endParaRPr lang="en-US" dirty="0" smtClean="0"/>
          </a:p>
          <a:p>
            <a:pPr>
              <a:buFont typeface="Wingdings" pitchFamily="2" charset="2"/>
              <a:buChar char="§"/>
            </a:pPr>
            <a:r>
              <a:rPr lang="en-US" dirty="0" smtClean="0"/>
              <a:t>Must include title of individual or dept./agency responsible to lead each of the efforts above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143000"/>
          </a:xfrm>
        </p:spPr>
        <p:txBody>
          <a:bodyPr/>
          <a:lstStyle/>
          <a:p>
            <a:pPr eaLnBrk="1" fontAlgn="auto" hangingPunct="1">
              <a:spcAft>
                <a:spcPts val="0"/>
              </a:spcAft>
              <a:defRPr/>
            </a:pPr>
            <a:r>
              <a:rPr lang="en-US" dirty="0" smtClean="0"/>
              <a:t>Questions?</a:t>
            </a:r>
            <a:endParaRPr lang="en-US" dirty="0"/>
          </a:p>
        </p:txBody>
      </p:sp>
      <p:pic>
        <p:nvPicPr>
          <p:cNvPr id="105474" name="Content Placeholder 9" descr="Questions Light Bulb.jpg"/>
          <p:cNvPicPr>
            <a:picLocks noGrp="1" noChangeAspect="1"/>
          </p:cNvPicPr>
          <p:nvPr>
            <p:ph sz="quarter" idx="1"/>
          </p:nvPr>
        </p:nvPicPr>
        <p:blipFill>
          <a:blip r:embed="rId3" cstate="print"/>
          <a:srcRect/>
          <a:stretch>
            <a:fillRect/>
          </a:stretch>
        </p:blipFill>
        <p:spPr>
          <a:xfrm>
            <a:off x="2057400" y="1905000"/>
            <a:ext cx="4873625" cy="3657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http://wheelhouseadvisors.files.wordpress.com/2009/05/risk.jpg"/>
          <p:cNvPicPr>
            <a:picLocks noGrp="1" noChangeAspect="1" noChangeArrowheads="1"/>
          </p:cNvPicPr>
          <p:nvPr>
            <p:ph sz="quarter" idx="1"/>
          </p:nvPr>
        </p:nvPicPr>
        <p:blipFill>
          <a:blip r:embed="rId3" cstate="print"/>
          <a:srcRect/>
          <a:stretch>
            <a:fillRect/>
          </a:stretch>
        </p:blipFill>
        <p:spPr bwMode="auto">
          <a:xfrm>
            <a:off x="1219200" y="2438400"/>
            <a:ext cx="3387964" cy="3378200"/>
          </a:xfrm>
          <a:prstGeom prst="rect">
            <a:avLst/>
          </a:prstGeom>
          <a:noFill/>
        </p:spPr>
      </p:pic>
      <p:sp>
        <p:nvSpPr>
          <p:cNvPr id="5" name="Rectangle 7"/>
          <p:cNvSpPr txBox="1">
            <a:spLocks noChangeArrowheads="1"/>
          </p:cNvSpPr>
          <p:nvPr/>
        </p:nvSpPr>
        <p:spPr>
          <a:xfrm>
            <a:off x="4114800" y="3048000"/>
            <a:ext cx="6934200" cy="122016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solidFill>
                <a:effectLst/>
                <a:uLnTx/>
                <a:uFillTx/>
                <a:latin typeface="+mj-lt"/>
                <a:ea typeface="+mj-ea"/>
                <a:cs typeface="+mj-cs"/>
              </a:rPr>
              <a:t>and Vulnerability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Content Placeholder 2"/>
          <p:cNvSpPr>
            <a:spLocks noGrp="1"/>
          </p:cNvSpPr>
          <p:nvPr>
            <p:ph sz="quarter" idx="1"/>
          </p:nvPr>
        </p:nvSpPr>
        <p:spPr/>
        <p:txBody>
          <a:bodyPr>
            <a:normAutofit/>
          </a:bodyPr>
          <a:lstStyle/>
          <a:p>
            <a:pPr algn="ctr">
              <a:buNone/>
            </a:pPr>
            <a:r>
              <a:rPr lang="en-US" sz="2800" dirty="0" smtClean="0"/>
              <a:t>Risk Assessment is the process of measuring the potential loss of life, personal injury, economic injury, and property damage resulting from hazards and the likelihood of future occurrences. </a:t>
            </a:r>
          </a:p>
          <a:p>
            <a:pPr>
              <a:buNone/>
            </a:pPr>
            <a:endParaRPr lang="en-US" sz="2800" dirty="0" smtClean="0"/>
          </a:p>
          <a:p>
            <a:pPr>
              <a:buNone/>
            </a:pPr>
            <a:r>
              <a:rPr lang="en-US" sz="2800" dirty="0" smtClean="0"/>
              <a:t>	   </a:t>
            </a:r>
            <a:r>
              <a:rPr lang="en-US" sz="2400" dirty="0" smtClean="0"/>
              <a:t>Step 1: Identify and Profile hazards.</a:t>
            </a:r>
          </a:p>
          <a:p>
            <a:pPr lvl="1">
              <a:buNone/>
            </a:pPr>
            <a:r>
              <a:rPr lang="en-US" sz="2400" dirty="0" smtClean="0"/>
              <a:t>	Step 2: Inventory community assets.</a:t>
            </a:r>
          </a:p>
          <a:p>
            <a:pPr lvl="1">
              <a:buNone/>
            </a:pPr>
            <a:r>
              <a:rPr lang="en-US" sz="2400" dirty="0" smtClean="0"/>
              <a:t>	Step 3: Analyze Risk - Estimate losses.</a:t>
            </a:r>
          </a:p>
          <a:p>
            <a:pPr lvl="1">
              <a:buNone/>
            </a:pPr>
            <a:r>
              <a:rPr lang="en-US" sz="2400" dirty="0" smtClean="0"/>
              <a:t>	Step 4: Summarize Vulnerability.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sz="quarter" idx="1"/>
          </p:nvPr>
        </p:nvSpPr>
        <p:spPr>
          <a:xfrm>
            <a:off x="612648" y="1524000"/>
            <a:ext cx="8153400" cy="5105400"/>
          </a:xfrm>
        </p:spPr>
        <p:txBody>
          <a:bodyPr>
            <a:normAutofit/>
          </a:bodyPr>
          <a:lstStyle/>
          <a:p>
            <a:pPr>
              <a:buFont typeface="Wingdings" pitchFamily="2" charset="2"/>
              <a:buChar char="q"/>
            </a:pPr>
            <a:r>
              <a:rPr lang="en-US" dirty="0" smtClean="0"/>
              <a:t>Most effective when it is based on a comprehensive, long-term plan that is developed before a disaster occurs.  </a:t>
            </a:r>
          </a:p>
          <a:p>
            <a:pPr>
              <a:buFont typeface="Wingdings" pitchFamily="2" charset="2"/>
              <a:buChar char="q"/>
            </a:pPr>
            <a:endParaRPr lang="en-US" dirty="0" smtClean="0"/>
          </a:p>
          <a:p>
            <a:pPr>
              <a:buFont typeface="Wingdings" pitchFamily="2" charset="2"/>
              <a:buChar char="q"/>
            </a:pPr>
            <a:r>
              <a:rPr lang="en-US" dirty="0" smtClean="0"/>
              <a:t>Purpose is to identify local policies and actions/projects that can be implemented over the long term to reduce risk and future losses from hazards.</a:t>
            </a:r>
          </a:p>
          <a:p>
            <a:pPr>
              <a:buFont typeface="Wingdings" pitchFamily="2" charset="2"/>
              <a:buChar char="q"/>
            </a:pPr>
            <a:endParaRPr lang="en-US" dirty="0" smtClean="0"/>
          </a:p>
          <a:p>
            <a:pPr>
              <a:buFont typeface="Wingdings" pitchFamily="2" charset="2"/>
              <a:buChar char="q"/>
            </a:pPr>
            <a:r>
              <a:rPr lang="en-US" dirty="0" smtClean="0"/>
              <a:t>Based on an assessment of hazards, vulnerabilities and risks, and the participation of a wide range of stakeholders and the public in the planning process.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Identify and Profile Hazards</a:t>
            </a:r>
            <a:endParaRPr lang="en-US" dirty="0"/>
          </a:p>
        </p:txBody>
      </p:sp>
      <p:sp>
        <p:nvSpPr>
          <p:cNvPr id="3" name="Content Placeholder 2"/>
          <p:cNvSpPr>
            <a:spLocks noGrp="1"/>
          </p:cNvSpPr>
          <p:nvPr>
            <p:ph sz="quarter" idx="1"/>
          </p:nvPr>
        </p:nvSpPr>
        <p:spPr>
          <a:xfrm>
            <a:off x="612648" y="1371600"/>
            <a:ext cx="8153400" cy="5334000"/>
          </a:xfrm>
        </p:spPr>
        <p:txBody>
          <a:bodyPr>
            <a:normAutofit lnSpcReduction="10000"/>
          </a:bodyPr>
          <a:lstStyle/>
          <a:p>
            <a:pPr>
              <a:buFont typeface="Wingdings" pitchFamily="2" charset="2"/>
              <a:buChar char="§"/>
            </a:pPr>
            <a:r>
              <a:rPr lang="en-US" b="1" dirty="0" smtClean="0">
                <a:solidFill>
                  <a:schemeClr val="accent1"/>
                </a:solidFill>
              </a:rPr>
              <a:t>B1. </a:t>
            </a:r>
            <a:r>
              <a:rPr lang="en-US" b="1" i="1" dirty="0" smtClean="0">
                <a:solidFill>
                  <a:schemeClr val="accent1"/>
                </a:solidFill>
              </a:rPr>
              <a:t>Does the Plan include a description of the type, location, and extent of all natural hazards that can affect each jurisdiction? 44 CFR 201.6(c)(2)(i) and 44 CFR 201.6(c)(2)(iii)</a:t>
            </a:r>
          </a:p>
          <a:p>
            <a:pPr>
              <a:buFont typeface="Wingdings" pitchFamily="2" charset="2"/>
              <a:buChar char="§"/>
            </a:pPr>
            <a:endParaRPr lang="en-US" b="1" i="1" dirty="0" smtClean="0">
              <a:solidFill>
                <a:schemeClr val="accent1"/>
              </a:solidFill>
            </a:endParaRPr>
          </a:p>
          <a:p>
            <a:pPr>
              <a:buFont typeface="Wingdings" pitchFamily="2" charset="2"/>
              <a:buChar char="§"/>
            </a:pPr>
            <a:r>
              <a:rPr lang="en-US" sz="2800" dirty="0" smtClean="0"/>
              <a:t>Type - brief description of what it looks/feels like.</a:t>
            </a:r>
          </a:p>
          <a:p>
            <a:pPr lvl="1">
              <a:buFont typeface="Wingdings" pitchFamily="2" charset="2"/>
              <a:buChar char="§"/>
            </a:pPr>
            <a:r>
              <a:rPr lang="en-US" sz="2500" b="1" dirty="0" smtClean="0"/>
              <a:t>***</a:t>
            </a:r>
            <a:r>
              <a:rPr lang="en-US" sz="2500" dirty="0" smtClean="0"/>
              <a:t>Provide rationale for omitting any SHMP hazards</a:t>
            </a:r>
            <a:r>
              <a:rPr lang="en-US" sz="2500" b="1" dirty="0" smtClean="0"/>
              <a:t>***</a:t>
            </a:r>
          </a:p>
          <a:p>
            <a:pPr>
              <a:buFont typeface="Wingdings" pitchFamily="2" charset="2"/>
              <a:buChar char="§"/>
            </a:pPr>
            <a:r>
              <a:rPr lang="en-US" sz="2800" dirty="0" smtClean="0"/>
              <a:t>Location or Geographical Area – if the same for entire planning area just say that.</a:t>
            </a:r>
          </a:p>
          <a:p>
            <a:pPr>
              <a:buFont typeface="Wingdings" pitchFamily="2" charset="2"/>
              <a:buChar char="§"/>
            </a:pPr>
            <a:r>
              <a:rPr lang="en-US" sz="2800" dirty="0" smtClean="0"/>
              <a:t>Extent (magnitude or strength)  - how bad can it get?</a:t>
            </a:r>
          </a:p>
          <a:p>
            <a:pPr lvl="1">
              <a:buFont typeface="Wingdings" pitchFamily="2" charset="2"/>
              <a:buChar char="§"/>
            </a:pPr>
            <a:r>
              <a:rPr lang="en-US" sz="2500" dirty="0" smtClean="0"/>
              <a:t>Hurricane = Saffir-Simpson Scale</a:t>
            </a:r>
          </a:p>
          <a:p>
            <a:pPr lvl="1">
              <a:buFont typeface="Wingdings" pitchFamily="2" charset="2"/>
              <a:buChar char="§"/>
            </a:pPr>
            <a:r>
              <a:rPr lang="en-US" sz="2500" dirty="0" smtClean="0"/>
              <a:t>Earthquake = Richter Scale</a:t>
            </a:r>
          </a:p>
          <a:p>
            <a:pPr lvl="1">
              <a:buFont typeface="Wingdings" pitchFamily="2" charset="2"/>
              <a:buChar char="§"/>
            </a:pPr>
            <a:r>
              <a:rPr lang="en-US" sz="2500" dirty="0" smtClean="0"/>
              <a:t>Wildfire = acres burned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in the State HM Plan</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a:buFont typeface="Wingdings" pitchFamily="2" charset="2"/>
              <a:buChar char="§"/>
            </a:pPr>
            <a:r>
              <a:rPr lang="en-US" dirty="0" smtClean="0"/>
              <a:t>Coastal Erosion</a:t>
            </a:r>
          </a:p>
          <a:p>
            <a:pPr>
              <a:buFont typeface="Wingdings" pitchFamily="2" charset="2"/>
              <a:buChar char="§"/>
            </a:pPr>
            <a:r>
              <a:rPr lang="en-US" dirty="0" smtClean="0"/>
              <a:t>Dam Failure</a:t>
            </a:r>
          </a:p>
          <a:p>
            <a:pPr>
              <a:buFont typeface="Wingdings" pitchFamily="2" charset="2"/>
              <a:buChar char="§"/>
            </a:pPr>
            <a:r>
              <a:rPr lang="en-US" dirty="0" smtClean="0"/>
              <a:t>Earthquake</a:t>
            </a:r>
          </a:p>
          <a:p>
            <a:pPr>
              <a:buFont typeface="Wingdings" pitchFamily="2" charset="2"/>
              <a:buChar char="§"/>
            </a:pPr>
            <a:r>
              <a:rPr lang="en-US" dirty="0" smtClean="0"/>
              <a:t>Wildfires</a:t>
            </a:r>
          </a:p>
          <a:p>
            <a:pPr>
              <a:buFont typeface="Wingdings" pitchFamily="2" charset="2"/>
              <a:buChar char="§"/>
            </a:pPr>
            <a:r>
              <a:rPr lang="en-US" dirty="0" smtClean="0"/>
              <a:t>Flooding</a:t>
            </a:r>
          </a:p>
          <a:p>
            <a:pPr>
              <a:buFont typeface="Wingdings" pitchFamily="2" charset="2"/>
              <a:buChar char="§"/>
            </a:pPr>
            <a:r>
              <a:rPr lang="en-US" dirty="0" smtClean="0"/>
              <a:t>Hurricanes/Tropical Storms</a:t>
            </a:r>
          </a:p>
          <a:p>
            <a:pPr>
              <a:buFont typeface="Wingdings" pitchFamily="2" charset="2"/>
              <a:buChar char="§"/>
            </a:pPr>
            <a:r>
              <a:rPr lang="en-US" dirty="0" smtClean="0"/>
              <a:t>Landslide</a:t>
            </a:r>
          </a:p>
          <a:p>
            <a:pPr>
              <a:buFont typeface="Wingdings" pitchFamily="2" charset="2"/>
              <a:buChar char="§"/>
            </a:pPr>
            <a:r>
              <a:rPr lang="en-US" dirty="0" smtClean="0"/>
              <a:t>Nor’easter</a:t>
            </a:r>
          </a:p>
          <a:p>
            <a:pPr>
              <a:buFont typeface="Wingdings" pitchFamily="2" charset="2"/>
              <a:buChar char="§"/>
            </a:pPr>
            <a:r>
              <a:rPr lang="en-US" dirty="0" smtClean="0"/>
              <a:t>Severe Weather  </a:t>
            </a:r>
          </a:p>
          <a:p>
            <a:pPr>
              <a:buFont typeface="Wingdings" pitchFamily="2" charset="2"/>
              <a:buChar char="§"/>
            </a:pPr>
            <a:r>
              <a:rPr lang="en-US" dirty="0" smtClean="0"/>
              <a:t>Severe Winter Storm</a:t>
            </a:r>
          </a:p>
          <a:p>
            <a:pPr>
              <a:buFont typeface="Wingdings" pitchFamily="2" charset="2"/>
              <a:buChar char="§"/>
            </a:pPr>
            <a:r>
              <a:rPr lang="en-US" dirty="0" smtClean="0"/>
              <a:t>Tsunami</a:t>
            </a:r>
          </a:p>
        </p:txBody>
      </p:sp>
      <p:sp>
        <p:nvSpPr>
          <p:cNvPr id="4" name="TextBox 3"/>
          <p:cNvSpPr txBox="1"/>
          <p:nvPr/>
        </p:nvSpPr>
        <p:spPr>
          <a:xfrm>
            <a:off x="4495801" y="2590800"/>
            <a:ext cx="4571999" cy="2769989"/>
          </a:xfrm>
          <a:prstGeom prst="rect">
            <a:avLst/>
          </a:prstGeom>
          <a:noFill/>
        </p:spPr>
        <p:txBody>
          <a:bodyPr wrap="square" rtlCol="0">
            <a:spAutoFit/>
          </a:bodyPr>
          <a:lstStyle/>
          <a:p>
            <a:r>
              <a:rPr lang="en-US" sz="2400" dirty="0" smtClean="0"/>
              <a:t>Climate Change = Existing Hazards Exacerbated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3796" name="Picture 4" descr="http://www.popularresistance.org/wp-content/uploads/2013/09/Climate-Change-Picturing-the-Science.jpg">
            <a:hlinkClick r:id="rId3"/>
          </p:cNvPr>
          <p:cNvPicPr>
            <a:picLocks noChangeAspect="1" noChangeArrowheads="1"/>
          </p:cNvPicPr>
          <p:nvPr/>
        </p:nvPicPr>
        <p:blipFill>
          <a:blip r:embed="rId4" cstate="print"/>
          <a:srcRect/>
          <a:stretch>
            <a:fillRect/>
          </a:stretch>
        </p:blipFill>
        <p:spPr bwMode="auto">
          <a:xfrm>
            <a:off x="4572000" y="4171949"/>
            <a:ext cx="4373428" cy="24574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Identify and Profiles Hazards</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
            </a:pPr>
            <a:r>
              <a:rPr lang="en-US" b="1" dirty="0" smtClean="0">
                <a:solidFill>
                  <a:schemeClr val="accent1"/>
                </a:solidFill>
              </a:rPr>
              <a:t>B2. </a:t>
            </a:r>
            <a:r>
              <a:rPr lang="en-US" b="1" i="1" dirty="0" smtClean="0">
                <a:solidFill>
                  <a:schemeClr val="accent1"/>
                </a:solidFill>
              </a:rPr>
              <a:t>Does the Plan include information on previous occurrences of hazard events and on the probability of future hazard events for each jurisdiction? 44 CFR 201.6(c)(2)(</a:t>
            </a:r>
            <a:r>
              <a:rPr lang="en-US" b="1" i="1" dirty="0" err="1" smtClean="0">
                <a:solidFill>
                  <a:schemeClr val="accent1"/>
                </a:solidFill>
              </a:rPr>
              <a:t>i</a:t>
            </a:r>
            <a:r>
              <a:rPr lang="en-US" b="1" i="1" dirty="0" smtClean="0">
                <a:solidFill>
                  <a:schemeClr val="accent1"/>
                </a:solidFill>
              </a:rPr>
              <a:t>)</a:t>
            </a:r>
          </a:p>
          <a:p>
            <a:pPr>
              <a:buFont typeface="Wingdings" pitchFamily="2" charset="2"/>
              <a:buChar char="§"/>
            </a:pPr>
            <a:endParaRPr lang="en-US" b="1" i="1" dirty="0" smtClean="0">
              <a:solidFill>
                <a:schemeClr val="accent1">
                  <a:lumMod val="75000"/>
                </a:schemeClr>
              </a:solidFill>
            </a:endParaRPr>
          </a:p>
          <a:p>
            <a:pPr lvl="1">
              <a:buFont typeface="Wingdings" pitchFamily="2" charset="2"/>
              <a:buChar char="§"/>
            </a:pPr>
            <a:r>
              <a:rPr lang="en-US" dirty="0" smtClean="0"/>
              <a:t>Historic occurrences</a:t>
            </a:r>
          </a:p>
          <a:p>
            <a:pPr lvl="1">
              <a:buFont typeface="Wingdings" pitchFamily="2" charset="2"/>
              <a:buChar char="§"/>
            </a:pPr>
            <a:r>
              <a:rPr lang="en-US" u="sng" dirty="0" smtClean="0"/>
              <a:t>Probability</a:t>
            </a:r>
            <a:r>
              <a:rPr lang="en-US" dirty="0" smtClean="0"/>
              <a:t> of future occurrence </a:t>
            </a:r>
          </a:p>
          <a:p>
            <a:pPr lvl="1"/>
            <a:endParaRPr lang="en-US" dirty="0" smtClean="0"/>
          </a:p>
          <a:p>
            <a:pPr>
              <a:buNone/>
            </a:pPr>
            <a:r>
              <a:rPr lang="en-US" sz="2800" u="sng" dirty="0" smtClean="0"/>
              <a:t>Probability</a:t>
            </a:r>
            <a:r>
              <a:rPr lang="en-US" sz="2800" dirty="0" smtClean="0"/>
              <a:t> means the likelihood of occurring and may be defined in general terms (ex. Unlikely, likely, highly likely etc.)  Must define terms assigning a %.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Inventory assets.</a:t>
            </a:r>
            <a:endParaRPr lang="en-US" dirty="0"/>
          </a:p>
        </p:txBody>
      </p:sp>
      <p:sp>
        <p:nvSpPr>
          <p:cNvPr id="3" name="Content Placeholder 2"/>
          <p:cNvSpPr>
            <a:spLocks noGrp="1"/>
          </p:cNvSpPr>
          <p:nvPr>
            <p:ph sz="quarter" idx="1"/>
          </p:nvPr>
        </p:nvSpPr>
        <p:spPr/>
        <p:txBody>
          <a:bodyPr>
            <a:normAutofit/>
          </a:bodyPr>
          <a:lstStyle/>
          <a:p>
            <a:pPr>
              <a:lnSpc>
                <a:spcPct val="90000"/>
              </a:lnSpc>
              <a:buFont typeface="Wingdings" pitchFamily="2" charset="2"/>
              <a:buChar char="q"/>
            </a:pPr>
            <a:endParaRPr lang="en-US" sz="4400" dirty="0" smtClean="0"/>
          </a:p>
          <a:p>
            <a:pPr>
              <a:lnSpc>
                <a:spcPct val="90000"/>
              </a:lnSpc>
              <a:buNone/>
            </a:pPr>
            <a:r>
              <a:rPr lang="en-US" sz="3600" dirty="0" smtClean="0"/>
              <a:t>What is the vulnerability?</a:t>
            </a:r>
          </a:p>
          <a:p>
            <a:pPr lvl="1">
              <a:lnSpc>
                <a:spcPct val="90000"/>
              </a:lnSpc>
              <a:buFont typeface="Wingdings" pitchFamily="2" charset="2"/>
              <a:buChar char="§"/>
            </a:pPr>
            <a:endParaRPr lang="en-US" sz="3100" dirty="0" smtClean="0"/>
          </a:p>
          <a:p>
            <a:pPr lvl="1">
              <a:lnSpc>
                <a:spcPct val="90000"/>
              </a:lnSpc>
              <a:buFont typeface="Wingdings" pitchFamily="2" charset="2"/>
              <a:buChar char="§"/>
            </a:pPr>
            <a:r>
              <a:rPr lang="en-US" sz="3100" dirty="0" smtClean="0"/>
              <a:t>What can be affected? “Populations, the types and numbers of existing and future buildings, infrastructure, and critical facilities located in the identified hazard areas” </a:t>
            </a:r>
            <a:r>
              <a:rPr lang="en-US" sz="1800" dirty="0" smtClean="0"/>
              <a:t>§201.6 (c)(2)(ii)(A)</a:t>
            </a:r>
            <a:endParaRPr lang="en-US" sz="3100" dirty="0" smtClean="0"/>
          </a:p>
          <a:p>
            <a:pPr lvl="1">
              <a:lnSpc>
                <a:spcPct val="90000"/>
              </a:lnSpc>
              <a:buFont typeface="Wingdings" pitchFamily="2" charset="2"/>
              <a:buChar char="§"/>
            </a:pPr>
            <a:r>
              <a:rPr lang="en-US" sz="3100" dirty="0" smtClean="0"/>
              <a:t>It is the “so what” element. </a:t>
            </a:r>
          </a:p>
          <a:p>
            <a:pPr>
              <a:lnSpc>
                <a:spcPct val="90000"/>
              </a:lnSpc>
              <a:buNone/>
            </a:pPr>
            <a:endParaRPr lang="en-US" dirty="0" smtClean="0"/>
          </a:p>
          <a:p>
            <a:endParaRPr lang="en-US" dirty="0" smtClean="0"/>
          </a:p>
          <a:p>
            <a:endParaRPr lang="en-US" strike="sngStrik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Inventory assets</a:t>
            </a:r>
            <a:endParaRPr lang="en-US" dirty="0"/>
          </a:p>
        </p:txBody>
      </p:sp>
      <p:sp>
        <p:nvSpPr>
          <p:cNvPr id="3" name="Content Placeholder 2"/>
          <p:cNvSpPr>
            <a:spLocks noGrp="1"/>
          </p:cNvSpPr>
          <p:nvPr>
            <p:ph sz="quarter" idx="1"/>
          </p:nvPr>
        </p:nvSpPr>
        <p:spPr/>
        <p:txBody>
          <a:bodyPr/>
          <a:lstStyle/>
          <a:p>
            <a:endParaRPr lang="en-US" dirty="0" smtClean="0"/>
          </a:p>
          <a:p>
            <a:pPr>
              <a:buFont typeface="Wingdings" pitchFamily="2" charset="2"/>
              <a:buChar char="§"/>
            </a:pPr>
            <a:r>
              <a:rPr lang="en-US" dirty="0" smtClean="0"/>
              <a:t>People – most important asset</a:t>
            </a:r>
          </a:p>
          <a:p>
            <a:pPr lvl="1">
              <a:buFont typeface="Wingdings" pitchFamily="2" charset="2"/>
              <a:buChar char="§"/>
            </a:pPr>
            <a:r>
              <a:rPr lang="en-US" dirty="0" smtClean="0"/>
              <a:t>Areas of greatest density</a:t>
            </a:r>
          </a:p>
          <a:p>
            <a:pPr lvl="1">
              <a:buFont typeface="Wingdings" pitchFamily="2" charset="2"/>
              <a:buChar char="§"/>
            </a:pPr>
            <a:r>
              <a:rPr lang="en-US" dirty="0" smtClean="0"/>
              <a:t>Populations with unique vulnerabilities</a:t>
            </a:r>
          </a:p>
          <a:p>
            <a:pPr lvl="2">
              <a:buFont typeface="Wingdings" pitchFamily="2" charset="2"/>
              <a:buChar char="§"/>
            </a:pPr>
            <a:r>
              <a:rPr lang="en-US" dirty="0" smtClean="0"/>
              <a:t>Non-English speaking</a:t>
            </a:r>
          </a:p>
          <a:p>
            <a:pPr lvl="2">
              <a:buFont typeface="Wingdings" pitchFamily="2" charset="2"/>
              <a:buChar char="§"/>
            </a:pPr>
            <a:r>
              <a:rPr lang="en-US" dirty="0" smtClean="0"/>
              <a:t>Visiting</a:t>
            </a:r>
          </a:p>
          <a:p>
            <a:pPr lvl="2">
              <a:buFont typeface="Wingdings" pitchFamily="2" charset="2"/>
              <a:buChar char="§"/>
            </a:pPr>
            <a:r>
              <a:rPr lang="en-US" dirty="0" smtClean="0"/>
              <a:t>Access and Functional Needs</a:t>
            </a:r>
          </a:p>
          <a:p>
            <a:pPr>
              <a:buFont typeface="Wingdings" pitchFamily="2" charset="2"/>
              <a:buChar char="§"/>
            </a:pPr>
            <a:r>
              <a:rPr lang="en-US" dirty="0" smtClean="0"/>
              <a:t>Economy</a:t>
            </a:r>
          </a:p>
          <a:p>
            <a:pPr>
              <a:buFont typeface="Wingdings" pitchFamily="2" charset="2"/>
              <a:buChar char="§"/>
            </a:pPr>
            <a:r>
              <a:rPr lang="en-US" dirty="0" smtClean="0"/>
              <a:t>Natural Environment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Inventory assets</a:t>
            </a:r>
            <a:endParaRPr lang="en-US" dirty="0"/>
          </a:p>
        </p:txBody>
      </p:sp>
      <p:sp>
        <p:nvSpPr>
          <p:cNvPr id="3" name="Content Placeholder 2"/>
          <p:cNvSpPr>
            <a:spLocks noGrp="1"/>
          </p:cNvSpPr>
          <p:nvPr>
            <p:ph sz="quarter" idx="1"/>
          </p:nvPr>
        </p:nvSpPr>
        <p:spPr/>
        <p:txBody>
          <a:bodyPr>
            <a:normAutofit fontScale="92500" lnSpcReduction="20000"/>
          </a:bodyPr>
          <a:lstStyle/>
          <a:p>
            <a:pPr>
              <a:buFont typeface="Wingdings" pitchFamily="2" charset="2"/>
              <a:buChar char="§"/>
            </a:pPr>
            <a:r>
              <a:rPr lang="en-US" dirty="0" smtClean="0"/>
              <a:t>Built Environment </a:t>
            </a:r>
          </a:p>
          <a:p>
            <a:pPr lvl="1">
              <a:buFont typeface="Wingdings" pitchFamily="2" charset="2"/>
              <a:buChar char="§"/>
            </a:pPr>
            <a:r>
              <a:rPr lang="en-US" dirty="0" smtClean="0"/>
              <a:t>Existing Structures</a:t>
            </a:r>
          </a:p>
          <a:p>
            <a:pPr lvl="1">
              <a:buFont typeface="Wingdings" pitchFamily="2" charset="2"/>
              <a:buChar char="§"/>
            </a:pPr>
            <a:r>
              <a:rPr lang="en-US" dirty="0" smtClean="0"/>
              <a:t>Infrastructure</a:t>
            </a:r>
          </a:p>
          <a:p>
            <a:pPr lvl="1">
              <a:buFont typeface="Wingdings" pitchFamily="2" charset="2"/>
              <a:buChar char="§"/>
            </a:pPr>
            <a:r>
              <a:rPr lang="en-US" dirty="0" smtClean="0"/>
              <a:t>Critical Facilities</a:t>
            </a:r>
          </a:p>
          <a:p>
            <a:pPr lvl="2">
              <a:buFont typeface="Wingdings" pitchFamily="2" charset="2"/>
              <a:buChar char="§"/>
            </a:pPr>
            <a:r>
              <a:rPr lang="en-US" sz="2500" b="1" dirty="0" smtClean="0"/>
              <a:t>Essential facilities  - </a:t>
            </a:r>
            <a:r>
              <a:rPr lang="en-US" sz="2500" dirty="0" smtClean="0"/>
              <a:t>hospitals, police and fire stations, emergency operations centers,  evacuation shelters, and schools</a:t>
            </a:r>
          </a:p>
          <a:p>
            <a:pPr lvl="2">
              <a:buFont typeface="Wingdings" pitchFamily="2" charset="2"/>
              <a:buChar char="§"/>
            </a:pPr>
            <a:r>
              <a:rPr lang="en-US" sz="2500" b="1" dirty="0" smtClean="0"/>
              <a:t>Transportation systems</a:t>
            </a:r>
            <a:r>
              <a:rPr lang="en-US" sz="2500" dirty="0" smtClean="0"/>
              <a:t>- airports, highways, railways, and waterways.</a:t>
            </a:r>
          </a:p>
          <a:p>
            <a:pPr lvl="2">
              <a:buFont typeface="Wingdings" pitchFamily="2" charset="2"/>
              <a:buChar char="§"/>
            </a:pPr>
            <a:r>
              <a:rPr lang="en-US" sz="2500" b="1" dirty="0" smtClean="0"/>
              <a:t>Lifeline utility systems - </a:t>
            </a:r>
            <a:r>
              <a:rPr lang="en-US" sz="2500" dirty="0" smtClean="0"/>
              <a:t>potable water, wastewater, oil, natural gas, electric power, and communication systems.</a:t>
            </a:r>
          </a:p>
          <a:p>
            <a:pPr lvl="2">
              <a:buFont typeface="Wingdings" pitchFamily="2" charset="2"/>
              <a:buChar char="§"/>
            </a:pPr>
            <a:r>
              <a:rPr lang="en-US" sz="2500" b="1" dirty="0" smtClean="0"/>
              <a:t>High potential loss facilities - </a:t>
            </a:r>
            <a:r>
              <a:rPr lang="en-US" sz="2500" dirty="0" smtClean="0"/>
              <a:t>power plants, dams, and military installations.</a:t>
            </a:r>
          </a:p>
          <a:p>
            <a:pPr lvl="2">
              <a:buFont typeface="Wingdings" pitchFamily="2" charset="2"/>
              <a:buChar char="§"/>
            </a:pPr>
            <a:r>
              <a:rPr lang="en-US" sz="2500" b="1" dirty="0" smtClean="0"/>
              <a:t>Hazardous material facilities - </a:t>
            </a:r>
            <a:r>
              <a:rPr lang="en-US" sz="2500" dirty="0" smtClean="0"/>
              <a:t>hazardous materials sites</a:t>
            </a:r>
            <a:endParaRPr lang="en-US" dirty="0" smtClean="0"/>
          </a:p>
          <a:p>
            <a:pPr lvl="1">
              <a:buFont typeface="Wingdings" pitchFamily="2" charset="2"/>
              <a:buChar char="§"/>
            </a:pPr>
            <a:r>
              <a:rPr lang="en-US" dirty="0" smtClean="0"/>
              <a:t>Cultural Resources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Analyze Risk</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t>B3. </a:t>
            </a:r>
            <a:r>
              <a:rPr lang="en-US" b="1" i="1" dirty="0" smtClean="0">
                <a:solidFill>
                  <a:srgbClr val="136A91"/>
                </a:solidFill>
              </a:rPr>
              <a:t>Is there a description of each identified hazard’s impact on the community </a:t>
            </a:r>
            <a:r>
              <a:rPr lang="en-US" b="1" i="1" dirty="0" smtClean="0">
                <a:solidFill>
                  <a:schemeClr val="accent1"/>
                </a:solidFill>
              </a:rPr>
              <a:t>as well as an overall summary of the community’s vulnerability for each jurisdiction? 44 CFR 201.6(c)(2)(ii)</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solidFill>
                  <a:srgbClr val="136A91"/>
                </a:solidFill>
              </a:rPr>
              <a:t>Impact - consequences or effect on community and its assets.  Actual historic or potential.</a:t>
            </a:r>
          </a:p>
          <a:p>
            <a:pPr lvl="1">
              <a:buFont typeface="Wingdings" pitchFamily="2" charset="2"/>
              <a:buChar char="§"/>
            </a:pPr>
            <a:r>
              <a:rPr lang="en-US" dirty="0" smtClean="0"/>
              <a:t>Overall summary - more than a list but rather key issues or problem statements that clearly describes the greatest vulnerabilities that will be connected in the mitigation strategy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Analyze Risk – Estimate Losses</a:t>
            </a:r>
            <a:endParaRPr lang="en-US" dirty="0"/>
          </a:p>
        </p:txBody>
      </p:sp>
      <p:sp>
        <p:nvSpPr>
          <p:cNvPr id="3" name="Content Placeholder 2"/>
          <p:cNvSpPr>
            <a:spLocks noGrp="1"/>
          </p:cNvSpPr>
          <p:nvPr>
            <p:ph sz="quarter" idx="1"/>
          </p:nvPr>
        </p:nvSpPr>
        <p:spPr/>
        <p:txBody>
          <a:bodyPr/>
          <a:lstStyle/>
          <a:p>
            <a:pPr algn="ctr">
              <a:buNone/>
            </a:pPr>
            <a:endParaRPr lang="en-US" dirty="0" smtClean="0"/>
          </a:p>
          <a:p>
            <a:pPr algn="ctr">
              <a:buNone/>
            </a:pPr>
            <a:r>
              <a:rPr lang="en-US" sz="2800" dirty="0" smtClean="0"/>
              <a:t>How will the community’s assets be affected by the hazard event?</a:t>
            </a:r>
          </a:p>
          <a:p>
            <a:pPr lvl="1"/>
            <a:endParaRPr lang="en-US" sz="2000" dirty="0" smtClean="0"/>
          </a:p>
          <a:p>
            <a:pPr lvl="1">
              <a:buFont typeface="Wingdings" pitchFamily="2" charset="2"/>
              <a:buChar char="§"/>
            </a:pPr>
            <a:r>
              <a:rPr lang="en-US" sz="2000" dirty="0" smtClean="0"/>
              <a:t>Estimate the losses to structures.</a:t>
            </a:r>
          </a:p>
          <a:p>
            <a:pPr lvl="1">
              <a:buFont typeface="Wingdings" pitchFamily="2" charset="2"/>
              <a:buChar char="§"/>
            </a:pPr>
            <a:r>
              <a:rPr lang="en-US" sz="2000" dirty="0" smtClean="0"/>
              <a:t>Estimate the losses to contents.</a:t>
            </a:r>
          </a:p>
          <a:p>
            <a:pPr lvl="1">
              <a:buFont typeface="Wingdings" pitchFamily="2" charset="2"/>
              <a:buChar char="§"/>
            </a:pPr>
            <a:r>
              <a:rPr lang="en-US" sz="2000" dirty="0" smtClean="0"/>
              <a:t>Estimate the losses to structure use and function.</a:t>
            </a:r>
          </a:p>
          <a:p>
            <a:pPr lvl="1">
              <a:buFont typeface="Wingdings" pitchFamily="2" charset="2"/>
              <a:buChar char="§"/>
            </a:pPr>
            <a:r>
              <a:rPr lang="en-US" sz="2000" dirty="0" smtClean="0"/>
              <a:t>Calculate the loss from each hazard event.</a:t>
            </a:r>
          </a:p>
          <a:p>
            <a:pPr lvl="1">
              <a:buFont typeface="Wingdings" pitchFamily="2" charset="2"/>
              <a:buChar char="§"/>
            </a:pPr>
            <a:r>
              <a:rPr lang="en-US" sz="2000" dirty="0" smtClean="0"/>
              <a:t>Calculate the losses to each asset.</a:t>
            </a:r>
          </a:p>
          <a:p>
            <a:pPr lvl="1">
              <a:buFont typeface="Wingdings" pitchFamily="2" charset="2"/>
              <a:buChar char="§"/>
            </a:pPr>
            <a:r>
              <a:rPr lang="en-US" sz="2000" dirty="0" smtClean="0"/>
              <a:t>Calculate the estimated damages for each hazard event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dirty="0" smtClean="0"/>
              <a:t>Analysis Options</a:t>
            </a:r>
          </a:p>
          <a:p>
            <a:pPr lvl="1">
              <a:buFont typeface="Wingdings" pitchFamily="2" charset="2"/>
              <a:buChar char="§"/>
            </a:pPr>
            <a:r>
              <a:rPr lang="en-US" dirty="0" smtClean="0"/>
              <a:t>Exposure</a:t>
            </a:r>
          </a:p>
          <a:p>
            <a:pPr lvl="1">
              <a:buFont typeface="Wingdings" pitchFamily="2" charset="2"/>
              <a:buChar char="§"/>
            </a:pPr>
            <a:r>
              <a:rPr lang="en-US" dirty="0" smtClean="0"/>
              <a:t>Historical</a:t>
            </a:r>
          </a:p>
          <a:p>
            <a:pPr lvl="1">
              <a:buFont typeface="Wingdings" pitchFamily="2" charset="2"/>
              <a:buChar char="§"/>
            </a:pPr>
            <a:r>
              <a:rPr lang="en-US" dirty="0" smtClean="0"/>
              <a:t>Scenario</a:t>
            </a:r>
          </a:p>
          <a:p>
            <a:pPr lvl="1"/>
            <a:endParaRPr lang="en-US" dirty="0" smtClean="0"/>
          </a:p>
          <a:p>
            <a:pPr algn="ctr">
              <a:buNone/>
            </a:pPr>
            <a:r>
              <a:rPr lang="en-US" dirty="0" smtClean="0"/>
              <a:t>Powerful tool for mitigation and recovery planning and analysis</a:t>
            </a:r>
          </a:p>
          <a:p>
            <a:pPr algn="ctr">
              <a:buNone/>
            </a:pPr>
            <a:endParaRPr lang="en-US" dirty="0" smtClean="0"/>
          </a:p>
          <a:p>
            <a:pPr>
              <a:buNone/>
            </a:pPr>
            <a:r>
              <a:rPr lang="en-US" b="1" dirty="0" smtClean="0"/>
              <a:t>HAZUS-MH</a:t>
            </a:r>
            <a:r>
              <a:rPr lang="en-US" dirty="0" smtClean="0"/>
              <a:t> is a geographic information system (GIS) software package that uses census data and other existing databases to estimate damage and losses.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 Summarize Vulnerability</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endParaRPr lang="en-US" b="1" dirty="0" smtClean="0"/>
          </a:p>
          <a:p>
            <a:pPr>
              <a:buFont typeface="Wingdings" pitchFamily="2" charset="2"/>
              <a:buChar char="§"/>
            </a:pPr>
            <a:r>
              <a:rPr lang="en-US" b="1" dirty="0" smtClean="0"/>
              <a:t>B3. </a:t>
            </a:r>
            <a:r>
              <a:rPr lang="en-US" b="1" i="1" dirty="0" smtClean="0">
                <a:solidFill>
                  <a:schemeClr val="accent1"/>
                </a:solidFill>
              </a:rPr>
              <a:t>Is there a description of each identified hazard’s impact on the community </a:t>
            </a:r>
            <a:r>
              <a:rPr lang="en-US" b="1" i="1" dirty="0" smtClean="0">
                <a:solidFill>
                  <a:srgbClr val="136A91"/>
                </a:solidFill>
              </a:rPr>
              <a:t>as well as an overall summary of the community’s vulnerability for each jurisdiction? </a:t>
            </a:r>
            <a:r>
              <a:rPr lang="en-US" b="1" i="1" dirty="0" smtClean="0"/>
              <a:t>44 CFR 201.6(c)(2)(ii)</a:t>
            </a:r>
          </a:p>
          <a:p>
            <a:pPr>
              <a:buFont typeface="Wingdings" pitchFamily="2" charset="2"/>
              <a:buChar char="§"/>
            </a:pPr>
            <a:endParaRPr lang="en-US" b="1" i="1" dirty="0" smtClean="0"/>
          </a:p>
          <a:p>
            <a:pPr lvl="1">
              <a:buFont typeface="Wingdings" pitchFamily="2" charset="2"/>
              <a:buChar char="§"/>
            </a:pPr>
            <a:r>
              <a:rPr lang="en-US" dirty="0" smtClean="0"/>
              <a:t>Impact - consequences or effect on community and its assets.  Actual historic or potential.</a:t>
            </a:r>
          </a:p>
          <a:p>
            <a:pPr lvl="1">
              <a:buFont typeface="Wingdings" pitchFamily="2" charset="2"/>
              <a:buChar char="§"/>
            </a:pPr>
            <a:r>
              <a:rPr lang="en-US" dirty="0" smtClean="0">
                <a:solidFill>
                  <a:srgbClr val="136A91"/>
                </a:solidFill>
              </a:rPr>
              <a:t>Overall summary - more than a list but rather key issues or problem statements that clearly describes the greatest vulnerabilities that will be connected in the mitigation strategy</a:t>
            </a:r>
            <a:endParaRPr lang="en-US" dirty="0">
              <a:solidFill>
                <a:srgbClr val="136A9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a:t>
            </a:r>
            <a:r>
              <a:rPr lang="en-US" sz="1800" dirty="0" smtClean="0"/>
              <a:t>Cont.</a:t>
            </a:r>
            <a:endParaRPr lang="en-US" dirty="0"/>
          </a:p>
        </p:txBody>
      </p:sp>
      <p:sp>
        <p:nvSpPr>
          <p:cNvPr id="3" name="Content Placeholder 2"/>
          <p:cNvSpPr>
            <a:spLocks noGrp="1"/>
          </p:cNvSpPr>
          <p:nvPr>
            <p:ph sz="quarter" idx="1"/>
          </p:nvPr>
        </p:nvSpPr>
        <p:spPr>
          <a:xfrm>
            <a:off x="609600" y="1905000"/>
            <a:ext cx="7845552" cy="4648200"/>
          </a:xfrm>
        </p:spPr>
        <p:txBody>
          <a:bodyPr>
            <a:normAutofit fontScale="85000" lnSpcReduction="10000"/>
          </a:bodyPr>
          <a:lstStyle/>
          <a:p>
            <a:pPr>
              <a:lnSpc>
                <a:spcPct val="90000"/>
              </a:lnSpc>
              <a:buNone/>
            </a:pPr>
            <a:r>
              <a:rPr lang="en-US" sz="3200" dirty="0" smtClean="0"/>
              <a:t>Benefits:</a:t>
            </a:r>
          </a:p>
          <a:p>
            <a:pPr>
              <a:lnSpc>
                <a:spcPct val="90000"/>
              </a:lnSpc>
              <a:buNone/>
            </a:pPr>
            <a:endParaRPr lang="en-US" sz="3200" dirty="0" smtClean="0"/>
          </a:p>
          <a:p>
            <a:pPr>
              <a:lnSpc>
                <a:spcPct val="90000"/>
              </a:lnSpc>
              <a:buFont typeface="Wingdings" pitchFamily="2" charset="2"/>
              <a:buChar char="§"/>
            </a:pPr>
            <a:r>
              <a:rPr lang="en-US" sz="3200" dirty="0" smtClean="0"/>
              <a:t> Identify actions for risk reduction agreed upon by stakeholders and public</a:t>
            </a:r>
          </a:p>
          <a:p>
            <a:pPr>
              <a:lnSpc>
                <a:spcPct val="90000"/>
              </a:lnSpc>
              <a:buFont typeface="Wingdings" pitchFamily="2" charset="2"/>
              <a:buChar char="§"/>
            </a:pPr>
            <a:r>
              <a:rPr lang="en-US" sz="3200" dirty="0" smtClean="0"/>
              <a:t> Focus resources on the greatest risks and vulnerabilities</a:t>
            </a:r>
          </a:p>
          <a:p>
            <a:pPr>
              <a:lnSpc>
                <a:spcPct val="90000"/>
              </a:lnSpc>
              <a:buFont typeface="Wingdings" pitchFamily="2" charset="2"/>
              <a:buChar char="§"/>
            </a:pPr>
            <a:r>
              <a:rPr lang="en-US" sz="3200" dirty="0" smtClean="0"/>
              <a:t> Build Partnerships – businesses, organizations, and citizens</a:t>
            </a:r>
          </a:p>
          <a:p>
            <a:pPr>
              <a:lnSpc>
                <a:spcPct val="90000"/>
              </a:lnSpc>
              <a:buFont typeface="Wingdings" pitchFamily="2" charset="2"/>
              <a:buChar char="§"/>
            </a:pPr>
            <a:r>
              <a:rPr lang="en-US" sz="3200" dirty="0" smtClean="0"/>
              <a:t> Increase education and awareness</a:t>
            </a:r>
          </a:p>
          <a:p>
            <a:pPr>
              <a:lnSpc>
                <a:spcPct val="90000"/>
              </a:lnSpc>
              <a:buFont typeface="Wingdings" pitchFamily="2" charset="2"/>
              <a:buChar char="§"/>
            </a:pPr>
            <a:r>
              <a:rPr lang="en-US" sz="3200" dirty="0" smtClean="0"/>
              <a:t>  Tool to communicate priorities to local, state, and federal    </a:t>
            </a:r>
          </a:p>
          <a:p>
            <a:pPr>
              <a:lnSpc>
                <a:spcPct val="90000"/>
              </a:lnSpc>
              <a:buFont typeface="Wingdings" pitchFamily="2" charset="2"/>
              <a:buChar char="§"/>
            </a:pPr>
            <a:r>
              <a:rPr lang="en-US" sz="3200" dirty="0" smtClean="0"/>
              <a:t>      officials</a:t>
            </a:r>
          </a:p>
          <a:p>
            <a:pPr>
              <a:lnSpc>
                <a:spcPct val="90000"/>
              </a:lnSpc>
              <a:buFont typeface="Wingdings" pitchFamily="2" charset="2"/>
              <a:buChar char="§"/>
            </a:pPr>
            <a:r>
              <a:rPr lang="en-US" sz="3200" dirty="0" smtClean="0"/>
              <a:t> Align risk reduction with other community objectives</a:t>
            </a:r>
          </a:p>
          <a:p>
            <a:pPr algn="ctr">
              <a:lnSpc>
                <a:spcPct val="90000"/>
              </a:lnSpc>
            </a:pPr>
            <a:endParaRPr lang="en-US" sz="3200" dirty="0" smtClean="0"/>
          </a:p>
        </p:txBody>
      </p:sp>
      <p:pic>
        <p:nvPicPr>
          <p:cNvPr id="6" name="Picture 1" descr="S:\ACTIVATION\2010 Events\2010 March 28-30 Rain and Flood\Images\evacuating2.jpg"/>
          <p:cNvPicPr>
            <a:picLocks noChangeAspect="1" noChangeArrowheads="1"/>
          </p:cNvPicPr>
          <p:nvPr/>
        </p:nvPicPr>
        <p:blipFill>
          <a:blip r:embed="rId3" cstate="print"/>
          <a:srcRect/>
          <a:stretch>
            <a:fillRect/>
          </a:stretch>
        </p:blipFill>
        <p:spPr bwMode="auto">
          <a:xfrm>
            <a:off x="5181599" y="152400"/>
            <a:ext cx="3532909" cy="2590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 Summarize Vulnerability</a:t>
            </a:r>
            <a:endParaRPr lang="en-US" dirty="0"/>
          </a:p>
        </p:txBody>
      </p:sp>
      <p:sp>
        <p:nvSpPr>
          <p:cNvPr id="3" name="Content Placeholder 2"/>
          <p:cNvSpPr>
            <a:spLocks noGrp="1"/>
          </p:cNvSpPr>
          <p:nvPr>
            <p:ph sz="quarter" idx="1"/>
          </p:nvPr>
        </p:nvSpPr>
        <p:spPr/>
        <p:txBody>
          <a:bodyPr/>
          <a:lstStyle/>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r>
              <a:rPr lang="en-US" dirty="0" smtClean="0"/>
              <a:t>Summarize data gathered in previous steps (hazards, vulnerable assets, impacts and losses)</a:t>
            </a:r>
          </a:p>
          <a:p>
            <a:pPr>
              <a:buFont typeface="Wingdings" pitchFamily="2" charset="2"/>
              <a:buChar char="§"/>
            </a:pPr>
            <a:endParaRPr lang="en-US" dirty="0" smtClean="0"/>
          </a:p>
          <a:p>
            <a:pPr>
              <a:buFont typeface="Wingdings" pitchFamily="2" charset="2"/>
              <a:buChar char="§"/>
            </a:pPr>
            <a:r>
              <a:rPr lang="en-US" dirty="0" smtClean="0"/>
              <a:t>Problem Statements</a:t>
            </a:r>
          </a:p>
          <a:p>
            <a:pPr lvl="2">
              <a:buFont typeface="Wingdings" pitchFamily="2" charset="2"/>
              <a:buChar char="§"/>
            </a:pPr>
            <a:r>
              <a:rPr lang="en-US" dirty="0" smtClean="0"/>
              <a:t>The Massville Sewage Treatment Plant is located in the 100-year floodplain and has been damaged by past flood events. It serves 10,000 residential and commercial properties.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 Summarize Vulnerability</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B4. </a:t>
            </a:r>
            <a:r>
              <a:rPr lang="en-US" b="1" i="1" dirty="0" smtClean="0">
                <a:solidFill>
                  <a:schemeClr val="accent1"/>
                </a:solidFill>
              </a:rPr>
              <a:t>Does the Plan address NFIP insured structures within each jurisdiction that have been repetitively damaged by floods? 44 CFR 201.6(c)(2)(ii)</a:t>
            </a:r>
          </a:p>
          <a:p>
            <a:pPr>
              <a:buFont typeface="Wingdings" pitchFamily="2" charset="2"/>
              <a:buChar char="§"/>
            </a:pPr>
            <a:endParaRPr lang="en-US" b="1" i="1" dirty="0" smtClean="0"/>
          </a:p>
          <a:p>
            <a:pPr lvl="1">
              <a:buFont typeface="Wingdings" pitchFamily="2" charset="2"/>
              <a:buChar char="§"/>
            </a:pPr>
            <a:r>
              <a:rPr lang="en-US" dirty="0" smtClean="0"/>
              <a:t>Types (residential, commercial, institutional) and number of repetitive loss properties</a:t>
            </a:r>
          </a:p>
          <a:p>
            <a:pPr lvl="1">
              <a:buNone/>
            </a:pPr>
            <a:endParaRPr lang="en-US" dirty="0" smtClean="0"/>
          </a:p>
          <a:p>
            <a:pPr lvl="1">
              <a:buNone/>
            </a:pPr>
            <a:r>
              <a:rPr lang="en-US" dirty="0" smtClean="0"/>
              <a:t>Richard Zingarelli</a:t>
            </a:r>
            <a:br>
              <a:rPr lang="en-US" dirty="0" smtClean="0"/>
            </a:br>
            <a:r>
              <a:rPr lang="en-US" dirty="0" smtClean="0"/>
              <a:t>617-626-1406</a:t>
            </a:r>
            <a:br>
              <a:rPr lang="en-US" dirty="0" smtClean="0"/>
            </a:br>
            <a:r>
              <a:rPr lang="en-US" dirty="0" smtClean="0">
                <a:solidFill>
                  <a:srgbClr val="136A91"/>
                </a:solidFill>
                <a:hlinkClick r:id="rId2"/>
              </a:rPr>
              <a:t>Richard.Zingarelli@state.ma.us</a:t>
            </a:r>
            <a:endParaRPr lang="en-US" dirty="0">
              <a:solidFill>
                <a:srgbClr val="136A9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143000"/>
          </a:xfrm>
        </p:spPr>
        <p:txBody>
          <a:bodyPr/>
          <a:lstStyle/>
          <a:p>
            <a:pPr eaLnBrk="1" fontAlgn="auto" hangingPunct="1">
              <a:spcAft>
                <a:spcPts val="0"/>
              </a:spcAft>
              <a:defRPr/>
            </a:pPr>
            <a:r>
              <a:rPr lang="en-US" dirty="0" smtClean="0"/>
              <a:t>Questions?</a:t>
            </a:r>
            <a:endParaRPr lang="en-US" dirty="0"/>
          </a:p>
        </p:txBody>
      </p:sp>
      <p:pic>
        <p:nvPicPr>
          <p:cNvPr id="105474" name="Content Placeholder 9" descr="Questions Light Bulb.jpg"/>
          <p:cNvPicPr>
            <a:picLocks noGrp="1" noChangeAspect="1"/>
          </p:cNvPicPr>
          <p:nvPr>
            <p:ph sz="quarter" idx="1"/>
          </p:nvPr>
        </p:nvPicPr>
        <p:blipFill>
          <a:blip r:embed="rId3" cstate="print"/>
          <a:srcRect/>
          <a:stretch>
            <a:fillRect/>
          </a:stretch>
        </p:blipFill>
        <p:spPr>
          <a:xfrm>
            <a:off x="2057400" y="1905000"/>
            <a:ext cx="4873625" cy="3657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3657600" y="1752600"/>
            <a:ext cx="5257800" cy="4648200"/>
          </a:xfrm>
        </p:spPr>
        <p:txBody>
          <a:bodyPr>
            <a:normAutofit/>
          </a:bodyPr>
          <a:lstStyle/>
          <a:p>
            <a:pPr algn="ctr">
              <a:lnSpc>
                <a:spcPct val="90000"/>
              </a:lnSpc>
              <a:buFontTx/>
              <a:buNone/>
            </a:pPr>
            <a:r>
              <a:rPr lang="en-US" sz="3200" dirty="0" smtClean="0"/>
              <a:t>The mitigation strategy serves as</a:t>
            </a:r>
          </a:p>
          <a:p>
            <a:pPr algn="ctr">
              <a:lnSpc>
                <a:spcPct val="90000"/>
              </a:lnSpc>
              <a:buFontTx/>
              <a:buNone/>
            </a:pPr>
            <a:r>
              <a:rPr lang="en-US" sz="3200" i="1" dirty="0" smtClean="0"/>
              <a:t>the long-term blueprint</a:t>
            </a:r>
          </a:p>
          <a:p>
            <a:pPr algn="ctr">
              <a:lnSpc>
                <a:spcPct val="90000"/>
              </a:lnSpc>
              <a:buFontTx/>
              <a:buNone/>
            </a:pPr>
            <a:r>
              <a:rPr lang="en-US" sz="3200" dirty="0" smtClean="0"/>
              <a:t>for reducing the potential losses identified in the risk assessment.</a:t>
            </a:r>
          </a:p>
          <a:p>
            <a:pPr algn="ctr">
              <a:lnSpc>
                <a:spcPct val="90000"/>
              </a:lnSpc>
              <a:buFontTx/>
              <a:buNone/>
            </a:pPr>
            <a:r>
              <a:rPr lang="en-US" sz="3200" dirty="0" smtClean="0"/>
              <a:t> </a:t>
            </a:r>
          </a:p>
          <a:p>
            <a:pPr algn="ctr">
              <a:lnSpc>
                <a:spcPct val="90000"/>
              </a:lnSpc>
              <a:buFontTx/>
              <a:buNone/>
            </a:pPr>
            <a:r>
              <a:rPr lang="en-US" dirty="0" smtClean="0"/>
              <a:t>Was there progress in local mitigation efforts?</a:t>
            </a:r>
          </a:p>
          <a:p>
            <a:pPr algn="ctr">
              <a:lnSpc>
                <a:spcPct val="90000"/>
              </a:lnSpc>
              <a:buFontTx/>
              <a:buNone/>
            </a:pPr>
            <a:r>
              <a:rPr lang="en-US" dirty="0" smtClean="0"/>
              <a:t>Were there any changes in priorities?</a:t>
            </a:r>
          </a:p>
          <a:p>
            <a:endParaRPr lang="en-US" dirty="0"/>
          </a:p>
        </p:txBody>
      </p:sp>
      <p:pic>
        <p:nvPicPr>
          <p:cNvPr id="4" name="Picture 4" descr="MPj04011470000[1]"/>
          <p:cNvPicPr>
            <a:picLocks noChangeAspect="1" noChangeArrowheads="1"/>
          </p:cNvPicPr>
          <p:nvPr/>
        </p:nvPicPr>
        <p:blipFill>
          <a:blip r:embed="rId3" cstate="print"/>
          <a:srcRect/>
          <a:stretch>
            <a:fillRect/>
          </a:stretch>
        </p:blipFill>
        <p:spPr bwMode="auto">
          <a:xfrm>
            <a:off x="857250" y="2286000"/>
            <a:ext cx="24955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pPr>
              <a:buFont typeface="Wingdings" pitchFamily="2" charset="2"/>
              <a:buChar char="§"/>
            </a:pPr>
            <a:r>
              <a:rPr lang="en-US" b="1" dirty="0" smtClean="0">
                <a:solidFill>
                  <a:schemeClr val="accent1"/>
                </a:solidFill>
              </a:rPr>
              <a:t>C1. </a:t>
            </a:r>
            <a:r>
              <a:rPr lang="en-US" b="1" i="1" dirty="0" smtClean="0">
                <a:solidFill>
                  <a:schemeClr val="accent1"/>
                </a:solidFill>
              </a:rPr>
              <a:t>Does the plan document each jurisdiction’s existing authorities, policies, programs and resources, and its ability to expand on and improve these existing policies and programs? 44 CFR 201.6(c)(3)</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t>Planning and regulatory</a:t>
            </a:r>
          </a:p>
          <a:p>
            <a:pPr lvl="1">
              <a:buFont typeface="Wingdings" pitchFamily="2" charset="2"/>
              <a:buChar char="§"/>
            </a:pPr>
            <a:r>
              <a:rPr lang="en-US" dirty="0" smtClean="0"/>
              <a:t>Administrative and technical</a:t>
            </a:r>
          </a:p>
          <a:p>
            <a:pPr lvl="1">
              <a:buFont typeface="Wingdings" pitchFamily="2" charset="2"/>
              <a:buChar char="§"/>
            </a:pPr>
            <a:r>
              <a:rPr lang="en-US" dirty="0" smtClean="0"/>
              <a:t>Financial</a:t>
            </a:r>
          </a:p>
          <a:p>
            <a:pPr lvl="1">
              <a:buFont typeface="Wingdings" pitchFamily="2" charset="2"/>
              <a:buChar char="§"/>
            </a:pPr>
            <a:r>
              <a:rPr lang="en-US" dirty="0" smtClean="0"/>
              <a:t>Education and outreach</a:t>
            </a:r>
          </a:p>
          <a:p>
            <a:pPr lvl="1">
              <a:buFont typeface="Wingdings" pitchFamily="2" charset="2"/>
              <a:buChar char="§"/>
            </a:pPr>
            <a:endParaRPr lang="en-US" dirty="0" smtClean="0"/>
          </a:p>
          <a:p>
            <a:pPr lvl="1">
              <a:buFont typeface="Wingdings" pitchFamily="2" charset="2"/>
              <a:buChar char="§"/>
            </a:pPr>
            <a:r>
              <a:rPr lang="en-US" dirty="0" smtClean="0"/>
              <a:t>See worksheets 4.1, 4.2, and 4.3 in the Local Mitigation Planning Handbook</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228600" y="1600200"/>
            <a:ext cx="8153400" cy="5257800"/>
          </a:xfrm>
        </p:spPr>
        <p:txBody>
          <a:bodyPr/>
          <a:lstStyle/>
          <a:p>
            <a:pPr>
              <a:buFont typeface="Wingdings" pitchFamily="2" charset="2"/>
              <a:buChar char="§"/>
            </a:pPr>
            <a:r>
              <a:rPr lang="en-US" b="1" dirty="0" smtClean="0">
                <a:solidFill>
                  <a:schemeClr val="accent1"/>
                </a:solidFill>
              </a:rPr>
              <a:t>C2.</a:t>
            </a:r>
            <a:r>
              <a:rPr lang="en-US" b="1" i="1" dirty="0" smtClean="0">
                <a:solidFill>
                  <a:schemeClr val="accent1"/>
                </a:solidFill>
              </a:rPr>
              <a:t> Does the Plan address each jurisdiction’s participation in the NFIP and continued compliance with NFIP requirements, as </a:t>
            </a:r>
            <a:r>
              <a:rPr lang="it-IT" b="1" i="1" dirty="0" smtClean="0">
                <a:solidFill>
                  <a:schemeClr val="accent1"/>
                </a:solidFill>
              </a:rPr>
              <a:t>appropriate? 44 CFR 201.6(c)(3)(ii)</a:t>
            </a:r>
          </a:p>
          <a:p>
            <a:pPr>
              <a:buFont typeface="Wingdings" pitchFamily="2" charset="2"/>
              <a:buChar char="§"/>
            </a:pPr>
            <a:endParaRPr lang="it-IT" b="1" i="1" dirty="0" smtClean="0"/>
          </a:p>
          <a:p>
            <a:pPr lvl="1">
              <a:buFont typeface="Wingdings" pitchFamily="2" charset="2"/>
              <a:buChar char="§"/>
            </a:pPr>
            <a:r>
              <a:rPr lang="en-US" dirty="0" smtClean="0"/>
              <a:t>How is the community going to implement and maintain their Floodplain program over the next 5 years?</a:t>
            </a:r>
          </a:p>
          <a:p>
            <a:pPr lvl="2">
              <a:buFont typeface="Wingdings" pitchFamily="2" charset="2"/>
              <a:buChar char="§"/>
            </a:pPr>
            <a:r>
              <a:rPr lang="en-US" dirty="0" smtClean="0"/>
              <a:t>Floodplain ordinance</a:t>
            </a:r>
          </a:p>
          <a:p>
            <a:pPr lvl="2">
              <a:buFont typeface="Wingdings" pitchFamily="2" charset="2"/>
              <a:buChar char="§"/>
            </a:pPr>
            <a:r>
              <a:rPr lang="en-US" dirty="0" smtClean="0"/>
              <a:t>Wetlands Protection Act</a:t>
            </a:r>
          </a:p>
          <a:p>
            <a:pPr lvl="2">
              <a:buFont typeface="Wingdings" pitchFamily="2" charset="2"/>
              <a:buChar char="§"/>
            </a:pPr>
            <a:r>
              <a:rPr lang="en-US" dirty="0" smtClean="0"/>
              <a:t>Open Space Plan…. Etc.</a:t>
            </a:r>
            <a:endParaRPr lang="en-US" dirty="0"/>
          </a:p>
        </p:txBody>
      </p:sp>
      <p:pic>
        <p:nvPicPr>
          <p:cNvPr id="4" name="Picture 5" descr="MPj04372170000[1]"/>
          <p:cNvPicPr>
            <a:picLocks noChangeAspect="1" noChangeArrowheads="1"/>
          </p:cNvPicPr>
          <p:nvPr/>
        </p:nvPicPr>
        <p:blipFill>
          <a:blip r:embed="rId2" cstate="print"/>
          <a:srcRect/>
          <a:stretch>
            <a:fillRect/>
          </a:stretch>
        </p:blipFill>
        <p:spPr bwMode="auto">
          <a:xfrm>
            <a:off x="7162800" y="4267200"/>
            <a:ext cx="168024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Rating System</a:t>
            </a:r>
            <a:endParaRPr lang="en-US" dirty="0"/>
          </a:p>
        </p:txBody>
      </p:sp>
      <p:sp>
        <p:nvSpPr>
          <p:cNvPr id="3" name="Content Placeholder 2"/>
          <p:cNvSpPr>
            <a:spLocks noGrp="1"/>
          </p:cNvSpPr>
          <p:nvPr>
            <p:ph sz="quarter" idx="1"/>
          </p:nvPr>
        </p:nvSpPr>
        <p:spPr>
          <a:xfrm>
            <a:off x="533400" y="4191000"/>
            <a:ext cx="8074152" cy="2209800"/>
          </a:xfrm>
        </p:spPr>
        <p:txBody>
          <a:bodyPr>
            <a:normAutofit/>
          </a:bodyPr>
          <a:lstStyle/>
          <a:p>
            <a:pPr algn="ctr">
              <a:buFontTx/>
              <a:buNone/>
            </a:pPr>
            <a:r>
              <a:rPr lang="en-US" sz="3200" dirty="0" smtClean="0"/>
              <a:t>Communities policies are at a reduced rate.</a:t>
            </a:r>
          </a:p>
          <a:p>
            <a:pPr algn="ctr">
              <a:buFontTx/>
              <a:buNone/>
            </a:pPr>
            <a:r>
              <a:rPr lang="en-US" sz="3200" dirty="0" smtClean="0"/>
              <a:t>Additional activities that go above and beyond the minimum requirements of NFIP participation.</a:t>
            </a:r>
          </a:p>
          <a:p>
            <a:pPr algn="ctr">
              <a:buFontTx/>
              <a:buNone/>
            </a:pPr>
            <a:endParaRPr lang="en-US" sz="2400" dirty="0"/>
          </a:p>
        </p:txBody>
      </p:sp>
      <p:pic>
        <p:nvPicPr>
          <p:cNvPr id="4" name="Picture 4" descr="MPj04385770000[1]"/>
          <p:cNvPicPr>
            <a:picLocks noChangeAspect="1" noChangeArrowheads="1"/>
          </p:cNvPicPr>
          <p:nvPr/>
        </p:nvPicPr>
        <p:blipFill>
          <a:blip r:embed="rId3" cstate="print"/>
          <a:srcRect/>
          <a:stretch>
            <a:fillRect/>
          </a:stretch>
        </p:blipFill>
        <p:spPr bwMode="auto">
          <a:xfrm>
            <a:off x="2362200" y="1828800"/>
            <a:ext cx="44577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pPr>
              <a:buFont typeface="Wingdings" pitchFamily="2" charset="2"/>
              <a:buChar char="§"/>
            </a:pPr>
            <a:r>
              <a:rPr lang="en-US" b="1" dirty="0" smtClean="0">
                <a:solidFill>
                  <a:schemeClr val="accent1"/>
                </a:solidFill>
              </a:rPr>
              <a:t>C3. </a:t>
            </a:r>
            <a:r>
              <a:rPr lang="en-US" b="1" i="1" dirty="0" smtClean="0">
                <a:solidFill>
                  <a:schemeClr val="accent1"/>
                </a:solidFill>
              </a:rPr>
              <a:t>Does the Plan include goals to reduce/avoid long‐term vulnerabilities to the identified hazards? 44 CFR 201.6(c)(3)(</a:t>
            </a:r>
            <a:r>
              <a:rPr lang="en-US" b="1" i="1" dirty="0" err="1" smtClean="0">
                <a:solidFill>
                  <a:schemeClr val="accent1"/>
                </a:solidFill>
              </a:rPr>
              <a:t>i</a:t>
            </a:r>
            <a:r>
              <a:rPr lang="en-US" b="1" i="1" dirty="0" smtClean="0">
                <a:solidFill>
                  <a:schemeClr val="accent1"/>
                </a:solidFill>
              </a:rPr>
              <a:t>)</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t>Must be consistent with the hazards identified in the plan.</a:t>
            </a:r>
          </a:p>
          <a:p>
            <a:pPr lvl="1">
              <a:buFont typeface="Wingdings" pitchFamily="2" charset="2"/>
              <a:buChar char="§"/>
            </a:pPr>
            <a:r>
              <a:rPr lang="en-US" dirty="0" smtClean="0"/>
              <a:t>Broad policy-type statements (long-term outcomes) that explain what the community wants to achieve. </a:t>
            </a:r>
          </a:p>
          <a:p>
            <a:pPr lvl="1">
              <a:buFont typeface="Wingdings" pitchFamily="2" charset="2"/>
              <a:buChar char="§"/>
            </a:pPr>
            <a:r>
              <a:rPr lang="en-US" dirty="0" smtClean="0"/>
              <a:t>Visions for reducing or avoiding losses from identified hazards.</a:t>
            </a:r>
          </a:p>
          <a:p>
            <a:pPr lvl="1">
              <a:buFont typeface="Wingdings" pitchFamily="2" charset="2"/>
              <a:buChar char="§"/>
            </a:pPr>
            <a:r>
              <a:rPr lang="en-US" dirty="0" smtClean="0"/>
              <a:t>Tie to goals of other community planning mechanisms or reflective of current State HMP goals?</a:t>
            </a:r>
          </a:p>
          <a:p>
            <a:pPr lvl="1">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C4. </a:t>
            </a:r>
            <a:r>
              <a:rPr lang="en-US" b="1" i="1" dirty="0" smtClean="0">
                <a:solidFill>
                  <a:schemeClr val="accent1"/>
                </a:solidFill>
              </a:rPr>
              <a:t>Does the Plan identify and analyze a </a:t>
            </a:r>
            <a:r>
              <a:rPr lang="en-US" b="1" i="1" u="sng" dirty="0" smtClean="0">
                <a:solidFill>
                  <a:schemeClr val="accent1"/>
                </a:solidFill>
              </a:rPr>
              <a:t>comprehensive range </a:t>
            </a:r>
            <a:r>
              <a:rPr lang="en-US" b="1" i="1" dirty="0" smtClean="0">
                <a:solidFill>
                  <a:schemeClr val="accent1"/>
                </a:solidFill>
              </a:rPr>
              <a:t>of specific mitigation actions and projects for each jurisdiction being considered to reduce the effects of hazards, with </a:t>
            </a:r>
            <a:r>
              <a:rPr lang="en-US" b="1" i="1" dirty="0" smtClean="0">
                <a:solidFill>
                  <a:srgbClr val="136A91"/>
                </a:solidFill>
              </a:rPr>
              <a:t>emphasis on new and existing buildings and infrastructure</a:t>
            </a:r>
            <a:r>
              <a:rPr lang="en-US" b="1" i="1" dirty="0" smtClean="0">
                <a:solidFill>
                  <a:schemeClr val="accent1"/>
                </a:solidFill>
              </a:rPr>
              <a:t>? 44 CFR 201.6(c)(3)(ii) and 44 CFR 201.6(c)(3)(iv)</a:t>
            </a:r>
          </a:p>
          <a:p>
            <a:pPr lvl="1">
              <a:buNone/>
            </a:pPr>
            <a:endParaRPr lang="en-US" i="1" dirty="0" smtClean="0"/>
          </a:p>
          <a:p>
            <a:pPr lvl="1">
              <a:buNone/>
            </a:pPr>
            <a:r>
              <a:rPr lang="en-US" i="1" u="sng" dirty="0" smtClean="0"/>
              <a:t>Comprehensive range</a:t>
            </a:r>
            <a:r>
              <a:rPr lang="en-US" i="1" dirty="0" smtClean="0"/>
              <a:t> of various HM alternatives that address the vulnerabilities to the hazards the jurisdiction(s) determine are most important.  </a:t>
            </a:r>
            <a:endParaRPr lang="en-US" b="1"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pPr>
              <a:buFont typeface="Wingdings" pitchFamily="2" charset="2"/>
              <a:buChar char="§"/>
            </a:pPr>
            <a:r>
              <a:rPr lang="en-US" b="1" dirty="0" smtClean="0">
                <a:solidFill>
                  <a:schemeClr val="accent1"/>
                </a:solidFill>
              </a:rPr>
              <a:t>C5. </a:t>
            </a:r>
            <a:r>
              <a:rPr lang="en-US" b="1" i="1" dirty="0" smtClean="0">
                <a:solidFill>
                  <a:schemeClr val="accent1"/>
                </a:solidFill>
              </a:rPr>
              <a:t>Does the Plan contain an action plan that describes how the actions identified will be prioritized (including cost benefit review), implemented, and administered by each jurisdiction? 44 CFR 201.6(c)(3)(iii) and 44 CFR (c)(3)(iv)</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i="1" dirty="0" smtClean="0"/>
              <a:t>Must:</a:t>
            </a:r>
          </a:p>
          <a:p>
            <a:pPr lvl="2">
              <a:buFont typeface="Wingdings" pitchFamily="2" charset="2"/>
              <a:buChar char="§"/>
            </a:pPr>
            <a:r>
              <a:rPr lang="en-US" dirty="0" smtClean="0"/>
              <a:t>Describe criteria to prioritize actions</a:t>
            </a:r>
          </a:p>
          <a:p>
            <a:pPr lvl="2">
              <a:buFont typeface="Wingdings" pitchFamily="2" charset="2"/>
              <a:buChar char="§"/>
            </a:pPr>
            <a:r>
              <a:rPr lang="en-US" dirty="0" smtClean="0"/>
              <a:t>Demonstrate analysis considered benefits vs. costs</a:t>
            </a:r>
          </a:p>
          <a:p>
            <a:pPr lvl="2">
              <a:lnSpc>
                <a:spcPct val="80000"/>
              </a:lnSpc>
              <a:buFont typeface="Wingdings" pitchFamily="2" charset="2"/>
              <a:buChar char="§"/>
            </a:pPr>
            <a:r>
              <a:rPr lang="en-US" sz="2200" dirty="0" smtClean="0"/>
              <a:t>Department responsible for implementing actions</a:t>
            </a:r>
          </a:p>
          <a:p>
            <a:pPr lvl="2">
              <a:lnSpc>
                <a:spcPct val="80000"/>
              </a:lnSpc>
              <a:buFont typeface="Wingdings" pitchFamily="2" charset="2"/>
              <a:buChar char="§"/>
            </a:pPr>
            <a:r>
              <a:rPr lang="en-US" sz="2200" dirty="0" smtClean="0"/>
              <a:t>Potential funding sources (be as specific as possible, and</a:t>
            </a:r>
          </a:p>
          <a:p>
            <a:pPr lvl="2">
              <a:lnSpc>
                <a:spcPct val="80000"/>
              </a:lnSpc>
              <a:buFont typeface="Wingdings" pitchFamily="2" charset="2"/>
              <a:buChar char="§"/>
            </a:pPr>
            <a:r>
              <a:rPr lang="en-US" sz="2200" dirty="0" smtClean="0"/>
              <a:t>Implementation timeline – days, months, years.</a:t>
            </a:r>
          </a:p>
          <a:p>
            <a:pPr lvl="1">
              <a:buFont typeface="Wingdings" pitchFamily="2" charset="2"/>
              <a:buChar char="§"/>
            </a:pP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sz="quarter" idx="1"/>
          </p:nvPr>
        </p:nvSpPr>
        <p:spPr>
          <a:xfrm>
            <a:off x="381000" y="1371600"/>
            <a:ext cx="4343400" cy="4724400"/>
          </a:xfrm>
        </p:spPr>
        <p:txBody>
          <a:bodyPr>
            <a:normAutofit fontScale="92500" lnSpcReduction="10000"/>
          </a:bodyPr>
          <a:lstStyle/>
          <a:p>
            <a:pPr algn="ctr">
              <a:buFontTx/>
              <a:buNone/>
            </a:pPr>
            <a:endParaRPr lang="en-US" sz="3200" dirty="0" smtClean="0">
              <a:latin typeface="Georgia" pitchFamily="18" charset="0"/>
            </a:endParaRPr>
          </a:p>
          <a:p>
            <a:pPr algn="ctr">
              <a:buFontTx/>
              <a:buNone/>
            </a:pPr>
            <a:r>
              <a:rPr lang="en-US" sz="3200" dirty="0" smtClean="0"/>
              <a:t>States and local jurisdictions are required to have a FEMA approved Hazard Mitigation Plan:</a:t>
            </a:r>
          </a:p>
          <a:p>
            <a:pPr algn="ctr">
              <a:buFontTx/>
              <a:buNone/>
            </a:pPr>
            <a:r>
              <a:rPr lang="en-US" sz="3200" dirty="0" smtClean="0"/>
              <a:t>“… </a:t>
            </a:r>
            <a:r>
              <a:rPr lang="en-US" sz="3200" i="1" dirty="0" smtClean="0"/>
              <a:t>to be eligible for project grants</a:t>
            </a:r>
            <a:r>
              <a:rPr lang="en-US" sz="3200" dirty="0" smtClean="0"/>
              <a:t> under HMGP… and other grant programs such as the Pre-Disaster Mitigation Program.”</a:t>
            </a:r>
          </a:p>
          <a:p>
            <a:pPr algn="ctr">
              <a:buFontTx/>
              <a:buNone/>
            </a:pPr>
            <a:r>
              <a:rPr lang="en-US" sz="2000" dirty="0" smtClean="0"/>
              <a:t>(DMA 2000)</a:t>
            </a:r>
          </a:p>
          <a:p>
            <a:endParaRPr lang="en-US" dirty="0"/>
          </a:p>
        </p:txBody>
      </p:sp>
      <p:pic>
        <p:nvPicPr>
          <p:cNvPr id="6" name="Picture 2" descr="http://blog.thedemocraticdaily.com/wp-content/lawrencefloods.jpg"/>
          <p:cNvPicPr>
            <a:picLocks noChangeAspect="1" noChangeArrowheads="1"/>
          </p:cNvPicPr>
          <p:nvPr/>
        </p:nvPicPr>
        <p:blipFill>
          <a:blip r:embed="rId2" cstate="print"/>
          <a:srcRect/>
          <a:stretch>
            <a:fillRect/>
          </a:stretch>
        </p:blipFill>
        <p:spPr bwMode="auto">
          <a:xfrm>
            <a:off x="4953000" y="1295400"/>
            <a:ext cx="3962400" cy="399715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pPr>
              <a:buFont typeface="Wingdings" pitchFamily="2" charset="2"/>
              <a:buChar char="§"/>
            </a:pPr>
            <a:r>
              <a:rPr lang="en-US" b="1" dirty="0" smtClean="0">
                <a:solidFill>
                  <a:schemeClr val="accent1"/>
                </a:solidFill>
              </a:rPr>
              <a:t>C6. Does the Plan describe a process by which local governments will integrate the requirements of the mitigation plan into other planning mechanisms, such as comprehensive or capital improvement plans, when </a:t>
            </a:r>
            <a:r>
              <a:rPr lang="it-IT" b="1" dirty="0" smtClean="0">
                <a:solidFill>
                  <a:schemeClr val="accent1"/>
                </a:solidFill>
              </a:rPr>
              <a:t>appropriate? </a:t>
            </a:r>
            <a:r>
              <a:rPr lang="it-IT" b="1" i="1" dirty="0" smtClean="0">
                <a:solidFill>
                  <a:schemeClr val="accent1"/>
                </a:solidFill>
              </a:rPr>
              <a:t>44 CFR 201.6(c)(4)(ii)</a:t>
            </a:r>
          </a:p>
          <a:p>
            <a:pPr>
              <a:buFont typeface="Wingdings" pitchFamily="2" charset="2"/>
              <a:buChar char="§"/>
            </a:pPr>
            <a:endParaRPr lang="it-IT" b="1" i="1" dirty="0" smtClean="0">
              <a:solidFill>
                <a:schemeClr val="accent1"/>
              </a:solidFill>
            </a:endParaRPr>
          </a:p>
          <a:p>
            <a:pPr lvl="1">
              <a:buFont typeface="Wingdings" pitchFamily="2" charset="2"/>
              <a:buChar char="§"/>
            </a:pPr>
            <a:r>
              <a:rPr lang="it-IT" dirty="0" smtClean="0"/>
              <a:t>Must:</a:t>
            </a:r>
          </a:p>
          <a:p>
            <a:pPr lvl="2"/>
            <a:r>
              <a:rPr lang="it-IT" dirty="0" smtClean="0"/>
              <a:t>Describe process to integrate data, info., goals, actions...</a:t>
            </a:r>
          </a:p>
          <a:p>
            <a:pPr lvl="2"/>
            <a:r>
              <a:rPr lang="it-IT" dirty="0" smtClean="0"/>
              <a:t>Identify the local planning mechanism where it may be incorporated.  </a:t>
            </a:r>
          </a:p>
          <a:p>
            <a:pPr lvl="2"/>
            <a:r>
              <a:rPr lang="it-IT" dirty="0" smtClean="0"/>
              <a:t>To demonstrate progress, the updated plan include how it was incorporated over last 5 years, when appropriate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143000"/>
          </a:xfrm>
        </p:spPr>
        <p:txBody>
          <a:bodyPr/>
          <a:lstStyle/>
          <a:p>
            <a:pPr eaLnBrk="1" fontAlgn="auto" hangingPunct="1">
              <a:spcAft>
                <a:spcPts val="0"/>
              </a:spcAft>
              <a:defRPr/>
            </a:pPr>
            <a:r>
              <a:rPr lang="en-US" dirty="0" smtClean="0"/>
              <a:t>Questions?</a:t>
            </a:r>
            <a:endParaRPr lang="en-US" dirty="0"/>
          </a:p>
        </p:txBody>
      </p:sp>
      <p:pic>
        <p:nvPicPr>
          <p:cNvPr id="105474" name="Content Placeholder 9" descr="Questions Light Bulb.jpg"/>
          <p:cNvPicPr>
            <a:picLocks noGrp="1" noChangeAspect="1"/>
          </p:cNvPicPr>
          <p:nvPr>
            <p:ph sz="quarter" idx="1"/>
          </p:nvPr>
        </p:nvPicPr>
        <p:blipFill>
          <a:blip r:embed="rId3" cstate="print"/>
          <a:srcRect/>
          <a:stretch>
            <a:fillRect/>
          </a:stretch>
        </p:blipFill>
        <p:spPr>
          <a:xfrm>
            <a:off x="2057400" y="1905000"/>
            <a:ext cx="4873625" cy="36576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Review, Evaluation, and Implementation (</a:t>
            </a:r>
            <a:r>
              <a:rPr lang="en-US" b="1" dirty="0" smtClean="0"/>
              <a:t>Updates Only</a:t>
            </a:r>
            <a:r>
              <a:rPr lang="en-US" dirty="0" smtClean="0"/>
              <a:t>)</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D1. </a:t>
            </a:r>
            <a:r>
              <a:rPr lang="en-US" b="1" i="1" dirty="0" smtClean="0">
                <a:solidFill>
                  <a:schemeClr val="accent1"/>
                </a:solidFill>
              </a:rPr>
              <a:t>Was the plan revised to reflect changes in development? 44 CFR 201.6(d)(3)</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t>Changes in development that occurred in hazard prone areas that either increased or decreased the vulnerability of each jurisdiction since last plan approval (last 5 years).</a:t>
            </a:r>
          </a:p>
          <a:p>
            <a:pPr lvl="1">
              <a:buFont typeface="Wingdings" pitchFamily="2" charset="2"/>
              <a:buChar char="§"/>
            </a:pPr>
            <a:r>
              <a:rPr lang="en-US" dirty="0" smtClean="0"/>
              <a:t>Examples include:</a:t>
            </a:r>
          </a:p>
          <a:p>
            <a:pPr lvl="2">
              <a:buFont typeface="Wingdings" pitchFamily="2" charset="2"/>
              <a:buChar char="§"/>
            </a:pPr>
            <a:r>
              <a:rPr lang="en-US" dirty="0" smtClean="0"/>
              <a:t>Construction completed over last 5 years</a:t>
            </a:r>
          </a:p>
          <a:p>
            <a:pPr lvl="2">
              <a:buFont typeface="Wingdings" pitchFamily="2" charset="2"/>
              <a:buChar char="§"/>
            </a:pPr>
            <a:r>
              <a:rPr lang="en-US" dirty="0" smtClean="0"/>
              <a:t>Potential development (planned or under consideration), or</a:t>
            </a:r>
          </a:p>
          <a:p>
            <a:pPr lvl="2">
              <a:buFont typeface="Wingdings" pitchFamily="2" charset="2"/>
              <a:buChar char="§"/>
            </a:pPr>
            <a:r>
              <a:rPr lang="en-US" dirty="0" smtClean="0"/>
              <a:t>Conditions that may affect the risks and vulnerabilities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Review, Evaluation, and Implementation</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D2. Was the plan revised to reflect progress in local mitigation efforts? </a:t>
            </a:r>
            <a:r>
              <a:rPr lang="en-US" b="1" i="1" dirty="0" smtClean="0">
                <a:solidFill>
                  <a:schemeClr val="accent1"/>
                </a:solidFill>
              </a:rPr>
              <a:t>44 CFR 201.6(d)(3)</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t>Must:</a:t>
            </a:r>
          </a:p>
          <a:p>
            <a:pPr lvl="2">
              <a:buFont typeface="Wingdings" pitchFamily="2" charset="2"/>
              <a:buChar char="§"/>
            </a:pPr>
            <a:r>
              <a:rPr lang="en-US" dirty="0" smtClean="0"/>
              <a:t>Describe status of HM actions from previous plan – completed, deleted, deferred, etc.</a:t>
            </a:r>
          </a:p>
          <a:p>
            <a:pPr lvl="2">
              <a:buFont typeface="Wingdings" pitchFamily="2" charset="2"/>
              <a:buChar char="§"/>
            </a:pPr>
            <a:r>
              <a:rPr lang="en-US" dirty="0" smtClean="0"/>
              <a:t>For actions not yet completed these can be carried over to the updated list but you MUST include as must detail as possible what has been done over the last 5 years.  If nothing, then provide brief description as to why.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Review, Evaluation, and Implementation</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smtClean="0">
                <a:solidFill>
                  <a:schemeClr val="accent1"/>
                </a:solidFill>
              </a:rPr>
              <a:t>D3. </a:t>
            </a:r>
            <a:r>
              <a:rPr lang="en-US" b="1" i="1" dirty="0" smtClean="0">
                <a:solidFill>
                  <a:schemeClr val="accent1"/>
                </a:solidFill>
              </a:rPr>
              <a:t>Was the plan revised to reflect changes in priorities? 44 CFR 201.6(d)(3)</a:t>
            </a:r>
          </a:p>
          <a:p>
            <a:pPr>
              <a:buFont typeface="Wingdings" pitchFamily="2" charset="2"/>
              <a:buChar char="§"/>
            </a:pPr>
            <a:endParaRPr lang="en-US" b="1" i="1" dirty="0" smtClean="0">
              <a:solidFill>
                <a:schemeClr val="accent1"/>
              </a:solidFill>
            </a:endParaRPr>
          </a:p>
          <a:p>
            <a:pPr lvl="1">
              <a:buFont typeface="Wingdings" pitchFamily="2" charset="2"/>
              <a:buChar char="§"/>
            </a:pPr>
            <a:r>
              <a:rPr lang="en-US" dirty="0" smtClean="0"/>
              <a:t>Since the last plan has there been any changes in the priorities of your mitigation program in terms mitigation projects/actions due to changes in financial and/or political realities or changes in conditions or priorities due to disaster events.</a:t>
            </a:r>
          </a:p>
          <a:p>
            <a:pPr lvl="1">
              <a:buFont typeface="Wingdings" pitchFamily="2" charset="2"/>
              <a:buChar char="§"/>
            </a:pPr>
            <a:r>
              <a:rPr lang="en-US" dirty="0" smtClean="0"/>
              <a:t>Tip</a:t>
            </a:r>
          </a:p>
          <a:p>
            <a:pPr lvl="2">
              <a:buFont typeface="Wingdings" pitchFamily="2" charset="2"/>
              <a:buChar char="§"/>
            </a:pPr>
            <a:r>
              <a:rPr lang="en-US" dirty="0" smtClean="0"/>
              <a:t>Just say if there are no changes in hazard priorities/conditions.</a:t>
            </a:r>
          </a:p>
          <a:p>
            <a:pPr lvl="2">
              <a:buFont typeface="Wingdings" pitchFamily="2" charset="2"/>
              <a:buChar char="§"/>
            </a:pPr>
            <a:r>
              <a:rPr lang="en-US" dirty="0" smtClean="0"/>
              <a:t>If the action/project list in the previous plan was not prioritized then say that but also say they will be analyzed during the next update process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Adoption</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pPr>
              <a:buFont typeface="Wingdings" pitchFamily="2" charset="2"/>
              <a:buChar char="§"/>
            </a:pPr>
            <a:r>
              <a:rPr lang="en-US" b="1" dirty="0" smtClean="0">
                <a:solidFill>
                  <a:schemeClr val="accent1"/>
                </a:solidFill>
              </a:rPr>
              <a:t>E1. </a:t>
            </a:r>
            <a:r>
              <a:rPr lang="en-US" b="1" i="1" dirty="0" smtClean="0">
                <a:solidFill>
                  <a:schemeClr val="accent1"/>
                </a:solidFill>
              </a:rPr>
              <a:t>Does the Plan include documentation that the plan has been formally adopted by the governing body of the jurisdiction requesting approval? 44 CFR 201.6(c)(5)</a:t>
            </a:r>
          </a:p>
          <a:p>
            <a:pPr>
              <a:buFont typeface="Wingdings" pitchFamily="2" charset="2"/>
              <a:buChar char="§"/>
            </a:pPr>
            <a:endParaRPr lang="en-US" b="1" i="1" dirty="0" smtClean="0">
              <a:solidFill>
                <a:schemeClr val="accent1"/>
              </a:solidFill>
            </a:endParaRPr>
          </a:p>
          <a:p>
            <a:pPr>
              <a:buFont typeface="Wingdings" pitchFamily="2" charset="2"/>
              <a:buChar char="§"/>
            </a:pPr>
            <a:r>
              <a:rPr lang="en-US" b="1" dirty="0" smtClean="0">
                <a:solidFill>
                  <a:schemeClr val="accent1"/>
                </a:solidFill>
              </a:rPr>
              <a:t>E2. </a:t>
            </a:r>
            <a:r>
              <a:rPr lang="en-US" b="1" i="1" dirty="0" smtClean="0">
                <a:solidFill>
                  <a:schemeClr val="accent1"/>
                </a:solidFill>
              </a:rPr>
              <a:t>For multi‐jurisdictional plans, has each jurisdiction requesting approval of the plan documented formal plan adoption? 44 CFR 201.6(c)(5) </a:t>
            </a:r>
          </a:p>
          <a:p>
            <a:endParaRPr lang="en-US" b="1" i="1" dirty="0" smtClean="0"/>
          </a:p>
          <a:p>
            <a:pPr>
              <a:buNone/>
            </a:pPr>
            <a:r>
              <a:rPr lang="en-US" dirty="0" smtClean="0"/>
              <a:t>***Include an unsigned copy of the adoption resolution template on community letterhead.***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 name="Line 10"/>
          <p:cNvSpPr>
            <a:spLocks noChangeShapeType="1"/>
          </p:cNvSpPr>
          <p:nvPr/>
        </p:nvSpPr>
        <p:spPr bwMode="auto">
          <a:xfrm>
            <a:off x="1066800" y="1752600"/>
            <a:ext cx="0" cy="609600"/>
          </a:xfrm>
          <a:prstGeom prst="line">
            <a:avLst/>
          </a:prstGeom>
          <a:noFill/>
          <a:ln w="76200">
            <a:solidFill>
              <a:schemeClr val="tx1"/>
            </a:solidFill>
            <a:round/>
            <a:headEnd type="none" w="sm" len="sm"/>
            <a:tailEnd type="stealth" w="lg" len="lg"/>
          </a:ln>
          <a:effectLst/>
        </p:spPr>
        <p:txBody>
          <a:bodyPr wrap="none"/>
          <a:lstStyle/>
          <a:p>
            <a:endParaRPr lang="en-US" dirty="0"/>
          </a:p>
        </p:txBody>
      </p:sp>
      <p:sp>
        <p:nvSpPr>
          <p:cNvPr id="3102" name="Freeform 30"/>
          <p:cNvSpPr>
            <a:spLocks/>
          </p:cNvSpPr>
          <p:nvPr/>
        </p:nvSpPr>
        <p:spPr bwMode="auto">
          <a:xfrm>
            <a:off x="2057400" y="1371600"/>
            <a:ext cx="736600" cy="1371600"/>
          </a:xfrm>
          <a:custGeom>
            <a:avLst/>
            <a:gdLst/>
            <a:ahLst/>
            <a:cxnLst>
              <a:cxn ang="0">
                <a:pos x="192" y="864"/>
              </a:cxn>
              <a:cxn ang="0">
                <a:pos x="432" y="336"/>
              </a:cxn>
              <a:cxn ang="0">
                <a:pos x="0" y="0"/>
              </a:cxn>
            </a:cxnLst>
            <a:rect l="0" t="0" r="r" b="b"/>
            <a:pathLst>
              <a:path w="464" h="864">
                <a:moveTo>
                  <a:pt x="192" y="864"/>
                </a:moveTo>
                <a:cubicBezTo>
                  <a:pt x="328" y="672"/>
                  <a:pt x="464" y="480"/>
                  <a:pt x="432" y="336"/>
                </a:cubicBezTo>
                <a:cubicBezTo>
                  <a:pt x="400" y="192"/>
                  <a:pt x="72" y="56"/>
                  <a:pt x="0" y="0"/>
                </a:cubicBezTo>
              </a:path>
            </a:pathLst>
          </a:custGeom>
          <a:noFill/>
          <a:ln w="57150" cap="flat" cmpd="sng">
            <a:solidFill>
              <a:schemeClr val="tx1"/>
            </a:solidFill>
            <a:prstDash val="solid"/>
            <a:round/>
            <a:headEnd type="none" w="sm" len="sm"/>
            <a:tailEnd type="triangle" w="lg" len="med"/>
          </a:ln>
          <a:effectLst/>
        </p:spPr>
        <p:txBody>
          <a:bodyPr wrap="none"/>
          <a:lstStyle/>
          <a:p>
            <a:endParaRPr lang="en-US" dirty="0"/>
          </a:p>
        </p:txBody>
      </p:sp>
      <p:sp>
        <p:nvSpPr>
          <p:cNvPr id="3074" name="Rectangle 2"/>
          <p:cNvSpPr>
            <a:spLocks noGrp="1" noChangeArrowheads="1"/>
          </p:cNvSpPr>
          <p:nvPr>
            <p:ph type="title"/>
          </p:nvPr>
        </p:nvSpPr>
        <p:spPr>
          <a:xfrm>
            <a:off x="3048000" y="-76200"/>
            <a:ext cx="5943600" cy="2362200"/>
          </a:xfrm>
        </p:spPr>
        <p:txBody>
          <a:bodyPr/>
          <a:lstStyle/>
          <a:p>
            <a:r>
              <a:rPr lang="en-US" sz="3600" dirty="0"/>
              <a:t>Multi-Hazard Mitigation Plan </a:t>
            </a:r>
            <a:r>
              <a:rPr lang="en-US" sz="3600" dirty="0" smtClean="0"/>
              <a:t/>
            </a:r>
            <a:br>
              <a:rPr lang="en-US" sz="3600" dirty="0" smtClean="0"/>
            </a:br>
            <a:r>
              <a:rPr lang="en-US" sz="3600" dirty="0" smtClean="0"/>
              <a:t>Submission </a:t>
            </a:r>
            <a:r>
              <a:rPr lang="en-US" sz="3600" dirty="0"/>
              <a:t>and Approval Flow Chart</a:t>
            </a:r>
          </a:p>
        </p:txBody>
      </p:sp>
      <p:grpSp>
        <p:nvGrpSpPr>
          <p:cNvPr id="2" name="Group 3"/>
          <p:cNvGrpSpPr>
            <a:grpSpLocks/>
          </p:cNvGrpSpPr>
          <p:nvPr/>
        </p:nvGrpSpPr>
        <p:grpSpPr bwMode="auto">
          <a:xfrm>
            <a:off x="6705600" y="2514600"/>
            <a:ext cx="2057400" cy="877888"/>
            <a:chOff x="4272" y="1584"/>
            <a:chExt cx="1296" cy="553"/>
          </a:xfrm>
          <a:solidFill>
            <a:schemeClr val="accent1">
              <a:lumMod val="60000"/>
              <a:lumOff val="40000"/>
            </a:schemeClr>
          </a:solidFill>
        </p:grpSpPr>
        <p:sp>
          <p:nvSpPr>
            <p:cNvPr id="3076" name="AutoShape 4"/>
            <p:cNvSpPr>
              <a:spLocks noChangeArrowheads="1"/>
            </p:cNvSpPr>
            <p:nvPr/>
          </p:nvSpPr>
          <p:spPr bwMode="auto">
            <a:xfrm>
              <a:off x="4272" y="1584"/>
              <a:ext cx="1296" cy="553"/>
            </a:xfrm>
            <a:prstGeom prst="horizontalScroll">
              <a:avLst>
                <a:gd name="adj" fmla="val 12500"/>
              </a:avLst>
            </a:prstGeom>
            <a:grpFill/>
            <a:ln w="31750">
              <a:solidFill>
                <a:schemeClr val="tx1"/>
              </a:solidFill>
              <a:round/>
              <a:headEnd type="none" w="sm" len="sm"/>
              <a:tailEnd type="none" w="sm" len="sm"/>
            </a:ln>
            <a:effectLst/>
          </p:spPr>
          <p:txBody>
            <a:bodyPr wrap="none" anchor="ctr"/>
            <a:lstStyle/>
            <a:p>
              <a:endParaRPr lang="en-US" dirty="0"/>
            </a:p>
          </p:txBody>
        </p:sp>
        <p:sp>
          <p:nvSpPr>
            <p:cNvPr id="3077" name="Text Box 5"/>
            <p:cNvSpPr txBox="1">
              <a:spLocks noChangeArrowheads="1"/>
            </p:cNvSpPr>
            <p:nvPr/>
          </p:nvSpPr>
          <p:spPr bwMode="auto">
            <a:xfrm>
              <a:off x="4402" y="1639"/>
              <a:ext cx="1101" cy="368"/>
            </a:xfrm>
            <a:prstGeom prst="rect">
              <a:avLst/>
            </a:prstGeom>
            <a:grpFill/>
            <a:ln w="31750">
              <a:solidFill>
                <a:schemeClr val="tx1"/>
              </a:solidFill>
              <a:miter lim="800000"/>
              <a:headEnd type="none" w="sm" len="sm"/>
              <a:tailEnd type="none" w="sm" len="sm"/>
            </a:ln>
            <a:effectLst/>
          </p:spPr>
          <p:txBody>
            <a:bodyPr>
              <a:spAutoFit/>
            </a:bodyPr>
            <a:lstStyle/>
            <a:p>
              <a:pPr algn="ctr">
                <a:spcBef>
                  <a:spcPct val="50000"/>
                </a:spcBef>
              </a:pPr>
              <a:r>
                <a:rPr lang="en-US" sz="1600" dirty="0"/>
                <a:t>FEMA </a:t>
              </a:r>
              <a:r>
                <a:rPr lang="en-US" sz="1600" dirty="0" smtClean="0"/>
                <a:t>-Approved </a:t>
              </a:r>
              <a:r>
                <a:rPr lang="en-US" sz="1600" dirty="0"/>
                <a:t>Plan</a:t>
              </a:r>
            </a:p>
          </p:txBody>
        </p:sp>
      </p:grpSp>
      <p:grpSp>
        <p:nvGrpSpPr>
          <p:cNvPr id="3" name="Group 7"/>
          <p:cNvGrpSpPr>
            <a:grpSpLocks/>
          </p:cNvGrpSpPr>
          <p:nvPr/>
        </p:nvGrpSpPr>
        <p:grpSpPr bwMode="auto">
          <a:xfrm>
            <a:off x="304800" y="304799"/>
            <a:ext cx="1676400" cy="1505183"/>
            <a:chOff x="1632" y="1248"/>
            <a:chExt cx="1008" cy="480"/>
          </a:xfrm>
          <a:solidFill>
            <a:schemeClr val="accent2">
              <a:lumMod val="60000"/>
              <a:lumOff val="40000"/>
            </a:schemeClr>
          </a:solidFill>
        </p:grpSpPr>
        <p:sp>
          <p:nvSpPr>
            <p:cNvPr id="3080" name="AutoShape 8"/>
            <p:cNvSpPr>
              <a:spLocks noChangeArrowheads="1"/>
            </p:cNvSpPr>
            <p:nvPr/>
          </p:nvSpPr>
          <p:spPr bwMode="auto">
            <a:xfrm>
              <a:off x="1632" y="1248"/>
              <a:ext cx="1008" cy="480"/>
            </a:xfrm>
            <a:prstGeom prst="doubleWave">
              <a:avLst>
                <a:gd name="adj1" fmla="val 6500"/>
                <a:gd name="adj2" fmla="val 0"/>
              </a:avLst>
            </a:prstGeom>
            <a:solidFill>
              <a:schemeClr val="accent1">
                <a:lumMod val="60000"/>
                <a:lumOff val="40000"/>
              </a:schemeClr>
            </a:solidFill>
            <a:ln w="12700">
              <a:solidFill>
                <a:schemeClr val="tx1"/>
              </a:solidFill>
              <a:miter lim="800000"/>
              <a:headEnd type="none" w="sm" len="sm"/>
              <a:tailEnd type="none" w="sm" len="sm"/>
            </a:ln>
            <a:effectLst/>
          </p:spPr>
          <p:txBody>
            <a:bodyPr wrap="none" anchor="ctr"/>
            <a:lstStyle/>
            <a:p>
              <a:endParaRPr lang="en-US" dirty="0"/>
            </a:p>
          </p:txBody>
        </p:sp>
        <p:sp>
          <p:nvSpPr>
            <p:cNvPr id="3081" name="Text Box 9"/>
            <p:cNvSpPr txBox="1">
              <a:spLocks noChangeArrowheads="1"/>
            </p:cNvSpPr>
            <p:nvPr/>
          </p:nvSpPr>
          <p:spPr bwMode="auto">
            <a:xfrm>
              <a:off x="1632" y="1345"/>
              <a:ext cx="1008" cy="236"/>
            </a:xfrm>
            <a:prstGeom prst="rect">
              <a:avLst/>
            </a:prstGeom>
            <a:solidFill>
              <a:schemeClr val="accent1">
                <a:lumMod val="60000"/>
                <a:lumOff val="40000"/>
              </a:schemeClr>
            </a:solidFill>
            <a:ln w="12700">
              <a:noFill/>
              <a:miter lim="800000"/>
              <a:headEnd type="none" w="sm" len="sm"/>
              <a:tailEnd type="none" w="sm" len="sm"/>
            </a:ln>
            <a:effectLst/>
          </p:spPr>
          <p:txBody>
            <a:bodyPr wrap="square">
              <a:spAutoFit/>
            </a:bodyPr>
            <a:lstStyle/>
            <a:p>
              <a:pPr algn="ctr">
                <a:spcBef>
                  <a:spcPct val="50000"/>
                </a:spcBef>
              </a:pPr>
              <a:r>
                <a:rPr lang="en-US" sz="1400" dirty="0"/>
                <a:t>Draft HM </a:t>
              </a:r>
              <a:r>
                <a:rPr lang="en-US" sz="1400" dirty="0" smtClean="0"/>
                <a:t>Plan submitted with completed Checklist</a:t>
              </a:r>
              <a:endParaRPr lang="en-US" sz="1400" dirty="0"/>
            </a:p>
          </p:txBody>
        </p:sp>
      </p:grpSp>
      <p:sp>
        <p:nvSpPr>
          <p:cNvPr id="3084" name="Freeform 12"/>
          <p:cNvSpPr>
            <a:spLocks/>
          </p:cNvSpPr>
          <p:nvPr/>
        </p:nvSpPr>
        <p:spPr bwMode="auto">
          <a:xfrm>
            <a:off x="2286000" y="2895600"/>
            <a:ext cx="762000" cy="1447800"/>
          </a:xfrm>
          <a:custGeom>
            <a:avLst/>
            <a:gdLst/>
            <a:ahLst/>
            <a:cxnLst>
              <a:cxn ang="0">
                <a:pos x="0" y="912"/>
              </a:cxn>
              <a:cxn ang="0">
                <a:pos x="528" y="432"/>
              </a:cxn>
              <a:cxn ang="0">
                <a:pos x="96" y="0"/>
              </a:cxn>
            </a:cxnLst>
            <a:rect l="0" t="0" r="r" b="b"/>
            <a:pathLst>
              <a:path w="544" h="912">
                <a:moveTo>
                  <a:pt x="0" y="912"/>
                </a:moveTo>
                <a:cubicBezTo>
                  <a:pt x="256" y="748"/>
                  <a:pt x="512" y="584"/>
                  <a:pt x="528" y="432"/>
                </a:cubicBezTo>
                <a:cubicBezTo>
                  <a:pt x="544" y="280"/>
                  <a:pt x="168" y="72"/>
                  <a:pt x="96" y="0"/>
                </a:cubicBezTo>
              </a:path>
            </a:pathLst>
          </a:custGeom>
          <a:noFill/>
          <a:ln w="57150" cap="flat" cmpd="sng">
            <a:solidFill>
              <a:schemeClr val="tx1"/>
            </a:solidFill>
            <a:prstDash val="solid"/>
            <a:round/>
            <a:headEnd type="none" w="sm" len="sm"/>
            <a:tailEnd type="triangle" w="lg" len="med"/>
          </a:ln>
          <a:effectLst/>
        </p:spPr>
        <p:txBody>
          <a:bodyPr wrap="none"/>
          <a:lstStyle/>
          <a:p>
            <a:endParaRPr lang="en-US" dirty="0"/>
          </a:p>
        </p:txBody>
      </p:sp>
      <p:sp>
        <p:nvSpPr>
          <p:cNvPr id="3085" name="Text Box 13"/>
          <p:cNvSpPr txBox="1">
            <a:spLocks noChangeArrowheads="1"/>
          </p:cNvSpPr>
          <p:nvPr/>
        </p:nvSpPr>
        <p:spPr bwMode="auto">
          <a:xfrm>
            <a:off x="152400" y="3965575"/>
            <a:ext cx="2193925" cy="758825"/>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anchor="ctr"/>
          <a:lstStyle/>
          <a:p>
            <a:pPr algn="ctr">
              <a:spcBef>
                <a:spcPct val="50000"/>
              </a:spcBef>
            </a:pPr>
            <a:r>
              <a:rPr lang="en-US" sz="1600" dirty="0"/>
              <a:t>FEMA Review Plan and </a:t>
            </a:r>
            <a:r>
              <a:rPr lang="en-US" sz="1600" dirty="0" smtClean="0"/>
              <a:t>Checklist</a:t>
            </a:r>
            <a:endParaRPr lang="en-US" sz="1600" dirty="0"/>
          </a:p>
        </p:txBody>
      </p:sp>
      <p:sp>
        <p:nvSpPr>
          <p:cNvPr id="3086" name="Line 14"/>
          <p:cNvSpPr>
            <a:spLocks noChangeShapeType="1"/>
          </p:cNvSpPr>
          <p:nvPr/>
        </p:nvSpPr>
        <p:spPr bwMode="auto">
          <a:xfrm>
            <a:off x="1066800" y="4724400"/>
            <a:ext cx="0" cy="609600"/>
          </a:xfrm>
          <a:prstGeom prst="line">
            <a:avLst/>
          </a:prstGeom>
          <a:noFill/>
          <a:ln w="76200">
            <a:solidFill>
              <a:schemeClr val="tx1"/>
            </a:solidFill>
            <a:round/>
            <a:headEnd type="none" w="sm" len="sm"/>
            <a:tailEnd type="stealth" w="lg" len="lg"/>
          </a:ln>
          <a:effectLst/>
        </p:spPr>
        <p:txBody>
          <a:bodyPr wrap="none"/>
          <a:lstStyle/>
          <a:p>
            <a:endParaRPr lang="en-US" dirty="0"/>
          </a:p>
        </p:txBody>
      </p:sp>
      <p:grpSp>
        <p:nvGrpSpPr>
          <p:cNvPr id="4" name="Group 15"/>
          <p:cNvGrpSpPr>
            <a:grpSpLocks/>
          </p:cNvGrpSpPr>
          <p:nvPr/>
        </p:nvGrpSpPr>
        <p:grpSpPr bwMode="auto">
          <a:xfrm>
            <a:off x="152400" y="5413375"/>
            <a:ext cx="2819400" cy="758825"/>
            <a:chOff x="96" y="3410"/>
            <a:chExt cx="1776" cy="478"/>
          </a:xfrm>
        </p:grpSpPr>
        <p:sp>
          <p:nvSpPr>
            <p:cNvPr id="3088" name="Text Box 16"/>
            <p:cNvSpPr txBox="1">
              <a:spLocks noChangeArrowheads="1"/>
            </p:cNvSpPr>
            <p:nvPr/>
          </p:nvSpPr>
          <p:spPr bwMode="auto">
            <a:xfrm>
              <a:off x="96" y="3410"/>
              <a:ext cx="1382" cy="478"/>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anchor="ctr"/>
            <a:lstStyle/>
            <a:p>
              <a:pPr algn="ctr">
                <a:spcBef>
                  <a:spcPct val="50000"/>
                </a:spcBef>
              </a:pPr>
              <a:r>
                <a:rPr lang="en-US" sz="1600" dirty="0"/>
                <a:t>FEMA </a:t>
              </a:r>
              <a:r>
                <a:rPr lang="en-US" sz="1600" dirty="0" smtClean="0"/>
                <a:t>Issues Approval Pending Adoption (email)</a:t>
              </a:r>
              <a:endParaRPr lang="en-US" sz="1600" dirty="0"/>
            </a:p>
          </p:txBody>
        </p:sp>
        <p:sp>
          <p:nvSpPr>
            <p:cNvPr id="3089" name="Line 17"/>
            <p:cNvSpPr>
              <a:spLocks noChangeShapeType="1"/>
            </p:cNvSpPr>
            <p:nvPr/>
          </p:nvSpPr>
          <p:spPr bwMode="auto">
            <a:xfrm>
              <a:off x="1488" y="3696"/>
              <a:ext cx="384" cy="0"/>
            </a:xfrm>
            <a:prstGeom prst="line">
              <a:avLst/>
            </a:prstGeom>
            <a:noFill/>
            <a:ln w="76200">
              <a:solidFill>
                <a:schemeClr val="tx1"/>
              </a:solidFill>
              <a:round/>
              <a:headEnd type="none" w="sm" len="sm"/>
              <a:tailEnd type="stealth" w="lg" len="lg"/>
            </a:ln>
            <a:effectLst/>
          </p:spPr>
          <p:txBody>
            <a:bodyPr wrap="none"/>
            <a:lstStyle/>
            <a:p>
              <a:endParaRPr lang="en-US" dirty="0"/>
            </a:p>
          </p:txBody>
        </p:sp>
      </p:grpSp>
      <p:grpSp>
        <p:nvGrpSpPr>
          <p:cNvPr id="5" name="Group 18"/>
          <p:cNvGrpSpPr>
            <a:grpSpLocks/>
          </p:cNvGrpSpPr>
          <p:nvPr/>
        </p:nvGrpSpPr>
        <p:grpSpPr bwMode="auto">
          <a:xfrm>
            <a:off x="3429000" y="5413375"/>
            <a:ext cx="3048000" cy="758825"/>
            <a:chOff x="2160" y="3410"/>
            <a:chExt cx="1824" cy="478"/>
          </a:xfrm>
          <a:solidFill>
            <a:schemeClr val="accent1">
              <a:lumMod val="60000"/>
              <a:lumOff val="40000"/>
            </a:schemeClr>
          </a:solidFill>
        </p:grpSpPr>
        <p:sp>
          <p:nvSpPr>
            <p:cNvPr id="3091" name="Text Box 19"/>
            <p:cNvSpPr txBox="1">
              <a:spLocks noChangeArrowheads="1"/>
            </p:cNvSpPr>
            <p:nvPr/>
          </p:nvSpPr>
          <p:spPr bwMode="auto">
            <a:xfrm>
              <a:off x="2160" y="3410"/>
              <a:ext cx="1382" cy="478"/>
            </a:xfrm>
            <a:prstGeom prst="rect">
              <a:avLst/>
            </a:prstGeom>
            <a:grpFill/>
            <a:ln w="12700">
              <a:solidFill>
                <a:schemeClr val="tx1"/>
              </a:solidFill>
              <a:miter lim="800000"/>
              <a:headEnd type="none" w="sm" len="sm"/>
              <a:tailEnd type="none" w="sm" len="sm"/>
            </a:ln>
            <a:effectLst/>
          </p:spPr>
          <p:txBody>
            <a:bodyPr anchor="ctr"/>
            <a:lstStyle/>
            <a:p>
              <a:pPr algn="ctr">
                <a:spcBef>
                  <a:spcPct val="50000"/>
                </a:spcBef>
              </a:pPr>
              <a:r>
                <a:rPr lang="en-US" sz="1600" dirty="0" smtClean="0"/>
                <a:t>Community Adopts </a:t>
              </a:r>
              <a:r>
                <a:rPr lang="en-US" sz="1600" dirty="0"/>
                <a:t>the Plan</a:t>
              </a:r>
            </a:p>
          </p:txBody>
        </p:sp>
        <p:sp>
          <p:nvSpPr>
            <p:cNvPr id="3092" name="Line 20"/>
            <p:cNvSpPr>
              <a:spLocks noChangeShapeType="1"/>
            </p:cNvSpPr>
            <p:nvPr/>
          </p:nvSpPr>
          <p:spPr bwMode="auto">
            <a:xfrm>
              <a:off x="3600" y="3696"/>
              <a:ext cx="384" cy="0"/>
            </a:xfrm>
            <a:prstGeom prst="line">
              <a:avLst/>
            </a:prstGeom>
            <a:grpFill/>
            <a:ln w="76200">
              <a:solidFill>
                <a:schemeClr val="tx1"/>
              </a:solidFill>
              <a:round/>
              <a:headEnd type="none" w="sm" len="sm"/>
              <a:tailEnd type="stealth" w="lg" len="lg"/>
            </a:ln>
            <a:effectLst/>
          </p:spPr>
          <p:txBody>
            <a:bodyPr wrap="none"/>
            <a:lstStyle/>
            <a:p>
              <a:endParaRPr lang="en-US" dirty="0"/>
            </a:p>
          </p:txBody>
        </p:sp>
      </p:grpSp>
      <p:grpSp>
        <p:nvGrpSpPr>
          <p:cNvPr id="6" name="Group 21"/>
          <p:cNvGrpSpPr>
            <a:grpSpLocks/>
          </p:cNvGrpSpPr>
          <p:nvPr/>
        </p:nvGrpSpPr>
        <p:grpSpPr bwMode="auto">
          <a:xfrm>
            <a:off x="6629400" y="4800600"/>
            <a:ext cx="2193925" cy="1368425"/>
            <a:chOff x="4176" y="3024"/>
            <a:chExt cx="1382" cy="862"/>
          </a:xfrm>
        </p:grpSpPr>
        <p:sp>
          <p:nvSpPr>
            <p:cNvPr id="3094" name="Text Box 22"/>
            <p:cNvSpPr txBox="1">
              <a:spLocks noChangeArrowheads="1"/>
            </p:cNvSpPr>
            <p:nvPr/>
          </p:nvSpPr>
          <p:spPr bwMode="auto">
            <a:xfrm>
              <a:off x="4176" y="3408"/>
              <a:ext cx="1382" cy="478"/>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a:lstStyle/>
            <a:p>
              <a:pPr algn="ctr">
                <a:spcBef>
                  <a:spcPct val="50000"/>
                </a:spcBef>
              </a:pPr>
              <a:r>
                <a:rPr lang="en-US" sz="1600" dirty="0"/>
                <a:t>Community Forwards  Adoption to FEMA thru MEMA</a:t>
              </a:r>
            </a:p>
          </p:txBody>
        </p:sp>
        <p:sp>
          <p:nvSpPr>
            <p:cNvPr id="3095" name="Line 23"/>
            <p:cNvSpPr>
              <a:spLocks noChangeShapeType="1"/>
            </p:cNvSpPr>
            <p:nvPr/>
          </p:nvSpPr>
          <p:spPr bwMode="auto">
            <a:xfrm flipV="1">
              <a:off x="4848" y="3024"/>
              <a:ext cx="0" cy="384"/>
            </a:xfrm>
            <a:prstGeom prst="line">
              <a:avLst/>
            </a:prstGeom>
            <a:noFill/>
            <a:ln w="76200">
              <a:solidFill>
                <a:schemeClr val="tx1"/>
              </a:solidFill>
              <a:round/>
              <a:headEnd type="none" w="sm" len="sm"/>
              <a:tailEnd type="stealth" w="lg" len="lg"/>
            </a:ln>
            <a:effectLst/>
          </p:spPr>
          <p:txBody>
            <a:bodyPr wrap="none"/>
            <a:lstStyle/>
            <a:p>
              <a:endParaRPr lang="en-US" dirty="0"/>
            </a:p>
          </p:txBody>
        </p:sp>
      </p:grpSp>
      <p:grpSp>
        <p:nvGrpSpPr>
          <p:cNvPr id="7" name="Group 24"/>
          <p:cNvGrpSpPr>
            <a:grpSpLocks/>
          </p:cNvGrpSpPr>
          <p:nvPr/>
        </p:nvGrpSpPr>
        <p:grpSpPr bwMode="auto">
          <a:xfrm>
            <a:off x="6629400" y="3352800"/>
            <a:ext cx="2193925" cy="1368425"/>
            <a:chOff x="4176" y="2112"/>
            <a:chExt cx="1382" cy="862"/>
          </a:xfrm>
          <a:solidFill>
            <a:schemeClr val="accent1">
              <a:lumMod val="60000"/>
              <a:lumOff val="40000"/>
            </a:schemeClr>
          </a:solidFill>
        </p:grpSpPr>
        <p:sp>
          <p:nvSpPr>
            <p:cNvPr id="3097" name="Text Box 25"/>
            <p:cNvSpPr txBox="1">
              <a:spLocks noChangeArrowheads="1"/>
            </p:cNvSpPr>
            <p:nvPr/>
          </p:nvSpPr>
          <p:spPr bwMode="auto">
            <a:xfrm>
              <a:off x="4176" y="2496"/>
              <a:ext cx="1382" cy="478"/>
            </a:xfrm>
            <a:prstGeom prst="rect">
              <a:avLst/>
            </a:prstGeom>
            <a:grpFill/>
            <a:ln w="12700">
              <a:solidFill>
                <a:schemeClr val="tx1"/>
              </a:solidFill>
              <a:miter lim="800000"/>
              <a:headEnd type="none" w="sm" len="sm"/>
              <a:tailEnd type="none" w="sm" len="sm"/>
            </a:ln>
            <a:effectLst/>
          </p:spPr>
          <p:txBody>
            <a:bodyPr anchor="ctr"/>
            <a:lstStyle/>
            <a:p>
              <a:pPr algn="ctr">
                <a:spcBef>
                  <a:spcPct val="50000"/>
                </a:spcBef>
              </a:pPr>
              <a:r>
                <a:rPr lang="en-US" sz="1600" dirty="0"/>
                <a:t>FEMA Issues a Final Approval</a:t>
              </a:r>
            </a:p>
          </p:txBody>
        </p:sp>
        <p:sp>
          <p:nvSpPr>
            <p:cNvPr id="3098" name="Line 26"/>
            <p:cNvSpPr>
              <a:spLocks noChangeShapeType="1"/>
            </p:cNvSpPr>
            <p:nvPr/>
          </p:nvSpPr>
          <p:spPr bwMode="auto">
            <a:xfrm flipV="1">
              <a:off x="4848" y="2112"/>
              <a:ext cx="0" cy="384"/>
            </a:xfrm>
            <a:prstGeom prst="line">
              <a:avLst/>
            </a:prstGeom>
            <a:grpFill/>
            <a:ln w="76200">
              <a:solidFill>
                <a:schemeClr val="tx1"/>
              </a:solidFill>
              <a:round/>
              <a:headEnd type="none" w="sm" len="sm"/>
              <a:tailEnd type="stealth" w="lg" len="lg"/>
            </a:ln>
            <a:effectLst/>
          </p:spPr>
          <p:txBody>
            <a:bodyPr wrap="none"/>
            <a:lstStyle/>
            <a:p>
              <a:endParaRPr lang="en-US" dirty="0"/>
            </a:p>
          </p:txBody>
        </p:sp>
      </p:grpSp>
      <p:sp>
        <p:nvSpPr>
          <p:cNvPr id="3100" name="Text Box 28"/>
          <p:cNvSpPr txBox="1">
            <a:spLocks noChangeArrowheads="1"/>
          </p:cNvSpPr>
          <p:nvPr/>
        </p:nvSpPr>
        <p:spPr bwMode="auto">
          <a:xfrm>
            <a:off x="168275" y="2438400"/>
            <a:ext cx="2193925" cy="762000"/>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a:lstStyle/>
          <a:p>
            <a:pPr algn="ctr">
              <a:spcBef>
                <a:spcPct val="50000"/>
              </a:spcBef>
            </a:pPr>
            <a:r>
              <a:rPr lang="en-US" sz="1600" dirty="0"/>
              <a:t>MEMA Reviews Plan </a:t>
            </a:r>
            <a:r>
              <a:rPr lang="en-US" sz="1600" dirty="0" smtClean="0"/>
              <a:t>and Checklist</a:t>
            </a:r>
            <a:endParaRPr lang="en-US" sz="1600" dirty="0"/>
          </a:p>
        </p:txBody>
      </p:sp>
      <p:sp>
        <p:nvSpPr>
          <p:cNvPr id="3101" name="Line 29"/>
          <p:cNvSpPr>
            <a:spLocks noChangeShapeType="1"/>
          </p:cNvSpPr>
          <p:nvPr/>
        </p:nvSpPr>
        <p:spPr bwMode="auto">
          <a:xfrm>
            <a:off x="1066800" y="3200400"/>
            <a:ext cx="0" cy="609600"/>
          </a:xfrm>
          <a:prstGeom prst="line">
            <a:avLst/>
          </a:prstGeom>
          <a:noFill/>
          <a:ln w="76200">
            <a:solidFill>
              <a:schemeClr val="tx1"/>
            </a:solidFill>
            <a:round/>
            <a:headEnd type="none" w="sm" len="sm"/>
            <a:tailEnd type="stealth" w="lg" len="lg"/>
          </a:ln>
          <a:effectLst/>
        </p:spPr>
        <p:txBody>
          <a:bodyPr wrap="none"/>
          <a:lstStyle/>
          <a:p>
            <a:endParaRPr lang="en-US" dirty="0"/>
          </a:p>
        </p:txBody>
      </p:sp>
      <p:sp>
        <p:nvSpPr>
          <p:cNvPr id="3104" name="Text Box 32"/>
          <p:cNvSpPr txBox="1">
            <a:spLocks noChangeArrowheads="1"/>
          </p:cNvSpPr>
          <p:nvPr/>
        </p:nvSpPr>
        <p:spPr bwMode="auto">
          <a:xfrm>
            <a:off x="0" y="6629400"/>
            <a:ext cx="1981200" cy="244475"/>
          </a:xfrm>
          <a:prstGeom prst="rect">
            <a:avLst/>
          </a:prstGeom>
          <a:noFill/>
          <a:ln w="9525">
            <a:noFill/>
            <a:miter lim="800000"/>
            <a:headEnd/>
            <a:tailEnd/>
          </a:ln>
          <a:effectLst/>
        </p:spPr>
        <p:txBody>
          <a:bodyPr>
            <a:spAutoFit/>
          </a:bodyPr>
          <a:lstStyle/>
          <a:p>
            <a:pPr>
              <a:spcBef>
                <a:spcPct val="50000"/>
              </a:spcBef>
            </a:pPr>
            <a:r>
              <a:rPr lang="en-US" sz="1000" dirty="0" smtClean="0"/>
              <a:t>January 2012</a:t>
            </a:r>
            <a:endParaRPr lang="en-US" sz="1000" dirty="0"/>
          </a:p>
        </p:txBody>
      </p:sp>
      <p:sp>
        <p:nvSpPr>
          <p:cNvPr id="3105" name="Text Box 33"/>
          <p:cNvSpPr txBox="1">
            <a:spLocks noChangeArrowheads="1"/>
          </p:cNvSpPr>
          <p:nvPr/>
        </p:nvSpPr>
        <p:spPr bwMode="auto">
          <a:xfrm>
            <a:off x="3200400" y="2209800"/>
            <a:ext cx="3276600" cy="3062377"/>
          </a:xfrm>
          <a:prstGeom prst="rect">
            <a:avLst/>
          </a:prstGeom>
          <a:noFill/>
          <a:ln w="9525">
            <a:solidFill>
              <a:schemeClr val="accent1"/>
            </a:solidFill>
            <a:miter lim="800000"/>
            <a:headEnd/>
            <a:tailEnd/>
          </a:ln>
          <a:effectLst/>
        </p:spPr>
        <p:txBody>
          <a:bodyPr wrap="square">
            <a:spAutoFit/>
          </a:bodyPr>
          <a:lstStyle/>
          <a:p>
            <a:pPr>
              <a:spcBef>
                <a:spcPct val="50000"/>
              </a:spcBef>
            </a:pPr>
            <a:r>
              <a:rPr lang="en-US" sz="1400" dirty="0" smtClean="0"/>
              <a:t>Important Requirements:</a:t>
            </a:r>
            <a:endParaRPr lang="en-US" sz="1400" dirty="0"/>
          </a:p>
          <a:p>
            <a:pPr indent="-182880">
              <a:spcBef>
                <a:spcPts val="600"/>
              </a:spcBef>
              <a:spcAft>
                <a:spcPts val="0"/>
              </a:spcAft>
            </a:pPr>
            <a:r>
              <a:rPr lang="en-US" sz="1400" dirty="0"/>
              <a:t>All </a:t>
            </a:r>
            <a:r>
              <a:rPr lang="en-US" sz="1400" dirty="0" smtClean="0"/>
              <a:t>plan submissions </a:t>
            </a:r>
            <a:r>
              <a:rPr lang="en-US" sz="1400" dirty="0"/>
              <a:t>must be electronic </a:t>
            </a:r>
            <a:r>
              <a:rPr lang="en-US" sz="1400" dirty="0" smtClean="0"/>
              <a:t>files, submitted via email </a:t>
            </a:r>
            <a:r>
              <a:rPr lang="en-US" sz="1400" dirty="0"/>
              <a:t>or </a:t>
            </a:r>
            <a:r>
              <a:rPr lang="en-US" sz="1400" dirty="0" smtClean="0"/>
              <a:t>CD/DVD.</a:t>
            </a:r>
          </a:p>
          <a:p>
            <a:pPr indent="-182880">
              <a:spcBef>
                <a:spcPts val="600"/>
              </a:spcBef>
              <a:spcAft>
                <a:spcPts val="0"/>
              </a:spcAft>
            </a:pPr>
            <a:r>
              <a:rPr lang="en-US" sz="1400" dirty="0" smtClean="0"/>
              <a:t>Plans and Maps must be less than 9MB per file.</a:t>
            </a:r>
            <a:endParaRPr lang="en-US" sz="1400" dirty="0"/>
          </a:p>
          <a:p>
            <a:pPr indent="-182880">
              <a:spcBef>
                <a:spcPts val="600"/>
              </a:spcBef>
              <a:spcAft>
                <a:spcPts val="0"/>
              </a:spcAft>
            </a:pPr>
            <a:r>
              <a:rPr lang="en-US" sz="1400" dirty="0"/>
              <a:t>Must </a:t>
            </a:r>
            <a:r>
              <a:rPr lang="en-US" sz="1400" dirty="0" smtClean="0"/>
              <a:t>submit complete </a:t>
            </a:r>
            <a:r>
              <a:rPr lang="en-US" sz="1400" dirty="0"/>
              <a:t>contact information for </a:t>
            </a:r>
            <a:r>
              <a:rPr lang="en-US" sz="1400" dirty="0" smtClean="0"/>
              <a:t>all local officials (email and mailing address)</a:t>
            </a:r>
            <a:endParaRPr lang="en-US" sz="1400" dirty="0"/>
          </a:p>
          <a:p>
            <a:pPr indent="-182880">
              <a:spcBef>
                <a:spcPts val="600"/>
              </a:spcBef>
              <a:spcAft>
                <a:spcPts val="0"/>
              </a:spcAft>
            </a:pPr>
            <a:r>
              <a:rPr lang="en-US" sz="1400" dirty="0" smtClean="0"/>
              <a:t>Only complete drafts can be </a:t>
            </a:r>
            <a:r>
              <a:rPr lang="en-US" sz="1400" dirty="0"/>
              <a:t>submitted to FEMA for </a:t>
            </a:r>
            <a:r>
              <a:rPr lang="en-US" sz="1400" dirty="0" smtClean="0"/>
              <a:t>review.  MEMA will review partial draft on request.</a:t>
            </a:r>
            <a:endParaRPr lang="en-US" sz="1400" dirty="0"/>
          </a:p>
          <a:p>
            <a:pPr indent="-182880">
              <a:spcBef>
                <a:spcPts val="600"/>
              </a:spcBef>
              <a:spcAft>
                <a:spcPts val="0"/>
              </a:spcAft>
            </a:pPr>
            <a:r>
              <a:rPr lang="en-US" sz="1400" dirty="0" smtClean="0"/>
              <a:t>Approval Pending Adoption (Conditional Approval) </a:t>
            </a:r>
            <a:r>
              <a:rPr lang="en-US" sz="1400" dirty="0"/>
              <a:t>are only valid for one </a:t>
            </a:r>
            <a:r>
              <a:rPr lang="en-US" sz="1400" dirty="0" smtClean="0"/>
              <a:t>year from the date of issue.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2"/>
                                        </p:tgtEl>
                                        <p:attrNameLst>
                                          <p:attrName>style.visibility</p:attrName>
                                        </p:attrNameLst>
                                      </p:cBhvr>
                                      <p:to>
                                        <p:strVal val="visible"/>
                                      </p:to>
                                    </p:set>
                                    <p:anim calcmode="lin" valueType="num">
                                      <p:cBhvr additive="base">
                                        <p:cTn id="13" dur="500" fill="hold"/>
                                        <p:tgtEl>
                                          <p:spTgt spid="3082"/>
                                        </p:tgtEl>
                                        <p:attrNameLst>
                                          <p:attrName>ppt_x</p:attrName>
                                        </p:attrNameLst>
                                      </p:cBhvr>
                                      <p:tavLst>
                                        <p:tav tm="0">
                                          <p:val>
                                            <p:strVal val="0-#ppt_w/2"/>
                                          </p:val>
                                        </p:tav>
                                        <p:tav tm="100000">
                                          <p:val>
                                            <p:strVal val="#ppt_x"/>
                                          </p:val>
                                        </p:tav>
                                      </p:tavLst>
                                    </p:anim>
                                    <p:anim calcmode="lin" valueType="num">
                                      <p:cBhvr additive="base">
                                        <p:cTn id="14"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02"/>
                                        </p:tgtEl>
                                        <p:attrNameLst>
                                          <p:attrName>style.visibility</p:attrName>
                                        </p:attrNameLst>
                                      </p:cBhvr>
                                      <p:to>
                                        <p:strVal val="visible"/>
                                      </p:to>
                                    </p:set>
                                    <p:anim calcmode="lin" valueType="num">
                                      <p:cBhvr additive="base">
                                        <p:cTn id="19" dur="500" fill="hold"/>
                                        <p:tgtEl>
                                          <p:spTgt spid="3102"/>
                                        </p:tgtEl>
                                        <p:attrNameLst>
                                          <p:attrName>ppt_x</p:attrName>
                                        </p:attrNameLst>
                                      </p:cBhvr>
                                      <p:tavLst>
                                        <p:tav tm="0">
                                          <p:val>
                                            <p:strVal val="0-#ppt_w/2"/>
                                          </p:val>
                                        </p:tav>
                                        <p:tav tm="100000">
                                          <p:val>
                                            <p:strVal val="#ppt_x"/>
                                          </p:val>
                                        </p:tav>
                                      </p:tavLst>
                                    </p:anim>
                                    <p:anim calcmode="lin" valueType="num">
                                      <p:cBhvr additive="base">
                                        <p:cTn id="20" dur="500" fill="hold"/>
                                        <p:tgtEl>
                                          <p:spTgt spid="31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84"/>
                                        </p:tgtEl>
                                        <p:attrNameLst>
                                          <p:attrName>style.visibility</p:attrName>
                                        </p:attrNameLst>
                                      </p:cBhvr>
                                      <p:to>
                                        <p:strVal val="visible"/>
                                      </p:to>
                                    </p:set>
                                    <p:anim calcmode="lin" valueType="num">
                                      <p:cBhvr additive="base">
                                        <p:cTn id="25" dur="500" fill="hold"/>
                                        <p:tgtEl>
                                          <p:spTgt spid="3084"/>
                                        </p:tgtEl>
                                        <p:attrNameLst>
                                          <p:attrName>ppt_x</p:attrName>
                                        </p:attrNameLst>
                                      </p:cBhvr>
                                      <p:tavLst>
                                        <p:tav tm="0">
                                          <p:val>
                                            <p:strVal val="0-#ppt_w/2"/>
                                          </p:val>
                                        </p:tav>
                                        <p:tav tm="100000">
                                          <p:val>
                                            <p:strVal val="#ppt_x"/>
                                          </p:val>
                                        </p:tav>
                                      </p:tavLst>
                                    </p:anim>
                                    <p:anim calcmode="lin" valueType="num">
                                      <p:cBhvr additive="base">
                                        <p:cTn id="26"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085"/>
                                        </p:tgtEl>
                                        <p:attrNameLst>
                                          <p:attrName>style.visibility</p:attrName>
                                        </p:attrNameLst>
                                      </p:cBhvr>
                                      <p:to>
                                        <p:strVal val="visible"/>
                                      </p:to>
                                    </p:set>
                                    <p:anim calcmode="lin" valueType="num">
                                      <p:cBhvr additive="base">
                                        <p:cTn id="46" dur="500" fill="hold"/>
                                        <p:tgtEl>
                                          <p:spTgt spid="3085"/>
                                        </p:tgtEl>
                                        <p:attrNameLst>
                                          <p:attrName>ppt_x</p:attrName>
                                        </p:attrNameLst>
                                      </p:cBhvr>
                                      <p:tavLst>
                                        <p:tav tm="0">
                                          <p:val>
                                            <p:strVal val="0-#ppt_w/2"/>
                                          </p:val>
                                        </p:tav>
                                        <p:tav tm="100000">
                                          <p:val>
                                            <p:strVal val="#ppt_x"/>
                                          </p:val>
                                        </p:tav>
                                      </p:tavLst>
                                    </p:anim>
                                    <p:anim calcmode="lin" valueType="num">
                                      <p:cBhvr additive="base">
                                        <p:cTn id="47"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101"/>
                                        </p:tgtEl>
                                        <p:attrNameLst>
                                          <p:attrName>style.visibility</p:attrName>
                                        </p:attrNameLst>
                                      </p:cBhvr>
                                      <p:to>
                                        <p:strVal val="visible"/>
                                      </p:to>
                                    </p:set>
                                    <p:anim calcmode="lin" valueType="num">
                                      <p:cBhvr additive="base">
                                        <p:cTn id="57" dur="500" fill="hold"/>
                                        <p:tgtEl>
                                          <p:spTgt spid="3101"/>
                                        </p:tgtEl>
                                        <p:attrNameLst>
                                          <p:attrName>ppt_x</p:attrName>
                                        </p:attrNameLst>
                                      </p:cBhvr>
                                      <p:tavLst>
                                        <p:tav tm="0">
                                          <p:val>
                                            <p:strVal val="0-#ppt_w/2"/>
                                          </p:val>
                                        </p:tav>
                                        <p:tav tm="100000">
                                          <p:val>
                                            <p:strVal val="#ppt_x"/>
                                          </p:val>
                                        </p:tav>
                                      </p:tavLst>
                                    </p:anim>
                                    <p:anim calcmode="lin" valueType="num">
                                      <p:cBhvr additive="base">
                                        <p:cTn id="58" dur="500" fill="hold"/>
                                        <p:tgtEl>
                                          <p:spTgt spid="310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100"/>
                                        </p:tgtEl>
                                        <p:attrNameLst>
                                          <p:attrName>style.visibility</p:attrName>
                                        </p:attrNameLst>
                                      </p:cBhvr>
                                      <p:to>
                                        <p:strVal val="visible"/>
                                      </p:to>
                                    </p:set>
                                    <p:anim calcmode="lin" valueType="num">
                                      <p:cBhvr additive="base">
                                        <p:cTn id="68" dur="500" fill="hold"/>
                                        <p:tgtEl>
                                          <p:spTgt spid="3100"/>
                                        </p:tgtEl>
                                        <p:attrNameLst>
                                          <p:attrName>ppt_x</p:attrName>
                                        </p:attrNameLst>
                                      </p:cBhvr>
                                      <p:tavLst>
                                        <p:tav tm="0">
                                          <p:val>
                                            <p:strVal val="0-#ppt_w/2"/>
                                          </p:val>
                                        </p:tav>
                                        <p:tav tm="100000">
                                          <p:val>
                                            <p:strVal val="#ppt_x"/>
                                          </p:val>
                                        </p:tav>
                                      </p:tavLst>
                                    </p:anim>
                                    <p:anim calcmode="lin" valueType="num">
                                      <p:cBhvr additive="base">
                                        <p:cTn id="69" dur="500" fill="hold"/>
                                        <p:tgtEl>
                                          <p:spTgt spid="3100"/>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3086"/>
                                        </p:tgtEl>
                                        <p:attrNameLst>
                                          <p:attrName>style.visibility</p:attrName>
                                        </p:attrNameLst>
                                      </p:cBhvr>
                                      <p:to>
                                        <p:strVal val="visible"/>
                                      </p:to>
                                    </p:set>
                                    <p:anim calcmode="lin" valueType="num">
                                      <p:cBhvr additive="base">
                                        <p:cTn id="74" dur="500" fill="hold"/>
                                        <p:tgtEl>
                                          <p:spTgt spid="3086"/>
                                        </p:tgtEl>
                                        <p:attrNameLst>
                                          <p:attrName>ppt_x</p:attrName>
                                        </p:attrNameLst>
                                      </p:cBhvr>
                                      <p:tavLst>
                                        <p:tav tm="0">
                                          <p:val>
                                            <p:strVal val="0-#ppt_w/2"/>
                                          </p:val>
                                        </p:tav>
                                        <p:tav tm="100000">
                                          <p:val>
                                            <p:strVal val="#ppt_x"/>
                                          </p:val>
                                        </p:tav>
                                      </p:tavLst>
                                    </p:anim>
                                    <p:anim calcmode="lin" valueType="num">
                                      <p:cBhvr additive="base">
                                        <p:cTn id="75"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102" grpId="0" animBg="1"/>
      <p:bldP spid="3084" grpId="0" animBg="1"/>
      <p:bldP spid="3085" grpId="0" animBg="1" autoUpdateAnimBg="0"/>
      <p:bldP spid="3086" grpId="0" animBg="1"/>
      <p:bldP spid="3100" grpId="0" animBg="1" autoUpdateAnimBg="0"/>
      <p:bldP spid="310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143000"/>
          </a:xfrm>
        </p:spPr>
        <p:txBody>
          <a:bodyPr/>
          <a:lstStyle/>
          <a:p>
            <a:pPr eaLnBrk="1" fontAlgn="auto" hangingPunct="1">
              <a:spcAft>
                <a:spcPts val="0"/>
              </a:spcAft>
              <a:defRPr/>
            </a:pPr>
            <a:r>
              <a:rPr lang="en-US" dirty="0" smtClean="0"/>
              <a:t>Questions?</a:t>
            </a:r>
            <a:endParaRPr lang="en-US" dirty="0"/>
          </a:p>
        </p:txBody>
      </p:sp>
      <p:pic>
        <p:nvPicPr>
          <p:cNvPr id="105474" name="Content Placeholder 9" descr="Questions Light Bulb.jpg"/>
          <p:cNvPicPr>
            <a:picLocks noGrp="1" noChangeAspect="1"/>
          </p:cNvPicPr>
          <p:nvPr>
            <p:ph sz="quarter" idx="1"/>
          </p:nvPr>
        </p:nvPicPr>
        <p:blipFill>
          <a:blip r:embed="rId3" cstate="print"/>
          <a:srcRect/>
          <a:stretch>
            <a:fillRect/>
          </a:stretch>
        </p:blipFill>
        <p:spPr>
          <a:xfrm>
            <a:off x="2057400" y="1905000"/>
            <a:ext cx="4873625" cy="3657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sz="quarter" idx="1"/>
          </p:nvPr>
        </p:nvSpPr>
        <p:spPr>
          <a:xfrm>
            <a:off x="609600" y="3657600"/>
            <a:ext cx="7845552" cy="2895600"/>
          </a:xfrm>
        </p:spPr>
        <p:txBody>
          <a:bodyPr>
            <a:normAutofit fontScale="85000" lnSpcReduction="20000"/>
          </a:bodyPr>
          <a:lstStyle/>
          <a:p>
            <a:pPr algn="ctr">
              <a:lnSpc>
                <a:spcPct val="90000"/>
              </a:lnSpc>
              <a:buFontTx/>
              <a:buNone/>
            </a:pPr>
            <a:r>
              <a:rPr lang="en-US" sz="3200" dirty="0" smtClean="0"/>
              <a:t>A local jurisdiction must review and revise its plan </a:t>
            </a:r>
          </a:p>
          <a:p>
            <a:pPr algn="ctr">
              <a:lnSpc>
                <a:spcPct val="90000"/>
              </a:lnSpc>
              <a:buFontTx/>
              <a:buNone/>
            </a:pPr>
            <a:r>
              <a:rPr lang="en-US" sz="3200" dirty="0" smtClean="0"/>
              <a:t>every 5 years</a:t>
            </a:r>
          </a:p>
          <a:p>
            <a:pPr algn="ctr">
              <a:lnSpc>
                <a:spcPct val="90000"/>
              </a:lnSpc>
              <a:buFontTx/>
              <a:buNone/>
            </a:pPr>
            <a:endParaRPr lang="en-US" sz="3200" dirty="0" smtClean="0"/>
          </a:p>
          <a:p>
            <a:pPr algn="ctr">
              <a:lnSpc>
                <a:spcPct val="90000"/>
              </a:lnSpc>
              <a:buFont typeface="Wingdings" pitchFamily="2" charset="2"/>
              <a:buChar char="§"/>
            </a:pPr>
            <a:r>
              <a:rPr lang="en-US" sz="3200" i="1" dirty="0" smtClean="0"/>
              <a:t>to reflect changes in development,</a:t>
            </a:r>
          </a:p>
          <a:p>
            <a:pPr algn="ctr">
              <a:lnSpc>
                <a:spcPct val="90000"/>
              </a:lnSpc>
              <a:buFont typeface="Wingdings" pitchFamily="2" charset="2"/>
              <a:buChar char="§"/>
            </a:pPr>
            <a:r>
              <a:rPr lang="en-US" sz="3200" i="1" dirty="0" smtClean="0"/>
              <a:t>progress in local mitigation efforts,</a:t>
            </a:r>
          </a:p>
          <a:p>
            <a:pPr algn="ctr">
              <a:lnSpc>
                <a:spcPct val="90000"/>
              </a:lnSpc>
              <a:buFont typeface="Wingdings" pitchFamily="2" charset="2"/>
              <a:buChar char="§"/>
            </a:pPr>
            <a:r>
              <a:rPr lang="en-US" sz="3200" i="1" dirty="0" smtClean="0"/>
              <a:t>and changes in priorities</a:t>
            </a:r>
          </a:p>
          <a:p>
            <a:pPr algn="ctr">
              <a:lnSpc>
                <a:spcPct val="90000"/>
              </a:lnSpc>
            </a:pPr>
            <a:endParaRPr lang="en-US" sz="3200" dirty="0" smtClean="0"/>
          </a:p>
          <a:p>
            <a:pPr algn="ctr">
              <a:lnSpc>
                <a:spcPct val="90000"/>
              </a:lnSpc>
              <a:buFontTx/>
              <a:buNone/>
            </a:pPr>
            <a:r>
              <a:rPr lang="en-US" sz="2400" dirty="0" smtClean="0"/>
              <a:t>44CFR 201.6(d)(3)</a:t>
            </a:r>
            <a:endParaRPr lang="en-US" dirty="0"/>
          </a:p>
        </p:txBody>
      </p:sp>
      <p:pic>
        <p:nvPicPr>
          <p:cNvPr id="6" name="Picture 6" descr="I:\AORSTED\PICTURES\FLOOD1.JPG"/>
          <p:cNvPicPr>
            <a:picLocks noChangeAspect="1" noChangeArrowheads="1"/>
          </p:cNvPicPr>
          <p:nvPr/>
        </p:nvPicPr>
        <p:blipFill>
          <a:blip r:embed="rId2" cstate="print"/>
          <a:srcRect/>
          <a:stretch>
            <a:fillRect/>
          </a:stretch>
        </p:blipFill>
        <p:spPr bwMode="auto">
          <a:xfrm>
            <a:off x="304800" y="1524000"/>
            <a:ext cx="2819400" cy="1879600"/>
          </a:xfrm>
          <a:prstGeom prst="rect">
            <a:avLst/>
          </a:prstGeom>
          <a:noFill/>
          <a:ln w="9525">
            <a:noFill/>
            <a:miter lim="800000"/>
            <a:headEnd/>
            <a:tailEnd/>
          </a:ln>
        </p:spPr>
      </p:pic>
      <p:pic>
        <p:nvPicPr>
          <p:cNvPr id="7" name="Picture 5" descr="I:\AORSTED\PICTURES\TORNADO4.JPG"/>
          <p:cNvPicPr>
            <a:picLocks noChangeAspect="1" noChangeArrowheads="1"/>
          </p:cNvPicPr>
          <p:nvPr/>
        </p:nvPicPr>
        <p:blipFill>
          <a:blip r:embed="rId3" cstate="print"/>
          <a:srcRect/>
          <a:stretch>
            <a:fillRect/>
          </a:stretch>
        </p:blipFill>
        <p:spPr bwMode="auto">
          <a:xfrm>
            <a:off x="3124200" y="1524000"/>
            <a:ext cx="2819400" cy="1905705"/>
          </a:xfrm>
          <a:prstGeom prst="rect">
            <a:avLst/>
          </a:prstGeom>
          <a:noFill/>
          <a:ln w="9525">
            <a:noFill/>
            <a:miter lim="800000"/>
            <a:headEnd/>
            <a:tailEnd/>
          </a:ln>
        </p:spPr>
      </p:pic>
      <p:pic>
        <p:nvPicPr>
          <p:cNvPr id="8" name="Picture 7" descr="I:\AORSTED\PICTURES\NYICE.JPG"/>
          <p:cNvPicPr>
            <a:picLocks noChangeAspect="1" noChangeArrowheads="1"/>
          </p:cNvPicPr>
          <p:nvPr/>
        </p:nvPicPr>
        <p:blipFill>
          <a:blip r:embed="rId4" cstate="print"/>
          <a:srcRect/>
          <a:stretch>
            <a:fillRect/>
          </a:stretch>
        </p:blipFill>
        <p:spPr bwMode="auto">
          <a:xfrm>
            <a:off x="5943600" y="1524000"/>
            <a:ext cx="2858686" cy="1909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sz="quarter" idx="1"/>
          </p:nvPr>
        </p:nvSpPr>
        <p:spPr>
          <a:xfrm>
            <a:off x="612648" y="1600200"/>
            <a:ext cx="4264152" cy="4876800"/>
          </a:xfrm>
        </p:spPr>
        <p:txBody>
          <a:bodyPr>
            <a:normAutofit/>
          </a:bodyPr>
          <a:lstStyle/>
          <a:p>
            <a:pPr>
              <a:lnSpc>
                <a:spcPct val="80000"/>
              </a:lnSpc>
              <a:buFont typeface="Wingdings" pitchFamily="2" charset="2"/>
              <a:buChar char="§"/>
            </a:pPr>
            <a:r>
              <a:rPr lang="en-US" dirty="0" smtClean="0">
                <a:cs typeface="Arial" pitchFamily="34" charset="0"/>
              </a:rPr>
              <a:t>FEMA’s Local Mitigation Plan Review Guide (Oct. 1, 2011)</a:t>
            </a:r>
          </a:p>
          <a:p>
            <a:pPr>
              <a:lnSpc>
                <a:spcPct val="80000"/>
              </a:lnSpc>
              <a:buFont typeface="Wingdings" pitchFamily="2" charset="2"/>
              <a:buChar char="§"/>
            </a:pPr>
            <a:r>
              <a:rPr lang="en-US" dirty="0" smtClean="0">
                <a:cs typeface="Arial" pitchFamily="34" charset="0"/>
              </a:rPr>
              <a:t>FEMA’s Local Mitigation Planning Handbook</a:t>
            </a:r>
          </a:p>
          <a:p>
            <a:pPr>
              <a:lnSpc>
                <a:spcPct val="80000"/>
              </a:lnSpc>
              <a:buFont typeface="Wingdings" pitchFamily="2" charset="2"/>
              <a:buChar char="§"/>
            </a:pPr>
            <a:r>
              <a:rPr lang="en-US" dirty="0" smtClean="0">
                <a:cs typeface="Arial" pitchFamily="34" charset="0"/>
              </a:rPr>
              <a:t>FEMA’s Local Multi-hazard Mitigation Planning Guidance</a:t>
            </a:r>
          </a:p>
          <a:p>
            <a:pPr>
              <a:lnSpc>
                <a:spcPct val="80000"/>
              </a:lnSpc>
              <a:buFont typeface="Wingdings" pitchFamily="2" charset="2"/>
              <a:buChar char="§"/>
            </a:pPr>
            <a:r>
              <a:rPr lang="en-US" dirty="0" smtClean="0">
                <a:cs typeface="Arial" pitchFamily="34" charset="0"/>
              </a:rPr>
              <a:t>     (July 1, 2008 edition)</a:t>
            </a:r>
          </a:p>
          <a:p>
            <a:pPr>
              <a:lnSpc>
                <a:spcPct val="80000"/>
              </a:lnSpc>
              <a:buFont typeface="Wingdings" pitchFamily="2" charset="2"/>
              <a:buChar char="§"/>
            </a:pPr>
            <a:r>
              <a:rPr lang="en-US" dirty="0" smtClean="0">
                <a:cs typeface="Arial" pitchFamily="34" charset="0"/>
              </a:rPr>
              <a:t>Other local &amp; regional plans</a:t>
            </a:r>
          </a:p>
          <a:p>
            <a:pPr>
              <a:lnSpc>
                <a:spcPct val="80000"/>
              </a:lnSpc>
              <a:buFont typeface="Wingdings" pitchFamily="2" charset="2"/>
              <a:buChar char="§"/>
            </a:pPr>
            <a:r>
              <a:rPr lang="en-US" dirty="0" smtClean="0">
                <a:cs typeface="Arial" pitchFamily="34" charset="0"/>
              </a:rPr>
              <a:t>Other current related plans (CEMP, ERP’s, COMP, CIP, open space, floodplain, coastal management, etc.)</a:t>
            </a:r>
          </a:p>
          <a:p>
            <a:endParaRPr lang="en-US" dirty="0"/>
          </a:p>
        </p:txBody>
      </p:sp>
      <p:pic>
        <p:nvPicPr>
          <p:cNvPr id="1026" name="Picture 2" descr="C:\Users\mgroff\Desktop\FEMA Plan Reveiw Guide image.jpg"/>
          <p:cNvPicPr>
            <a:picLocks noChangeAspect="1" noChangeArrowheads="1"/>
          </p:cNvPicPr>
          <p:nvPr/>
        </p:nvPicPr>
        <p:blipFill>
          <a:blip r:embed="rId3" cstate="print"/>
          <a:srcRect/>
          <a:stretch>
            <a:fillRect/>
          </a:stretch>
        </p:blipFill>
        <p:spPr bwMode="auto">
          <a:xfrm>
            <a:off x="6934200" y="1752600"/>
            <a:ext cx="1712595" cy="2209800"/>
          </a:xfrm>
          <a:prstGeom prst="rect">
            <a:avLst/>
          </a:prstGeom>
          <a:noFill/>
          <a:ln>
            <a:solidFill>
              <a:schemeClr val="tx1">
                <a:lumMod val="50000"/>
                <a:lumOff val="50000"/>
              </a:schemeClr>
            </a:solidFill>
          </a:ln>
        </p:spPr>
      </p:pic>
      <p:pic>
        <p:nvPicPr>
          <p:cNvPr id="1027" name="Picture 3" descr="C:\Users\mgroff\Desktop\FEMA Planning handbook image.jpg"/>
          <p:cNvPicPr>
            <a:picLocks noChangeAspect="1" noChangeArrowheads="1"/>
          </p:cNvPicPr>
          <p:nvPr/>
        </p:nvPicPr>
        <p:blipFill>
          <a:blip r:embed="rId4" cstate="print"/>
          <a:srcRect/>
          <a:stretch>
            <a:fillRect/>
          </a:stretch>
        </p:blipFill>
        <p:spPr bwMode="auto">
          <a:xfrm>
            <a:off x="5334000" y="4097593"/>
            <a:ext cx="1676400" cy="2163097"/>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2400"/>
            <a:ext cx="8153400" cy="990600"/>
          </a:xfrm>
        </p:spPr>
        <p:txBody>
          <a:bodyPr>
            <a:normAutofit/>
          </a:bodyPr>
          <a:lstStyle/>
          <a:p>
            <a:r>
              <a:rPr lang="en-US" dirty="0" smtClean="0"/>
              <a:t>Who?   Hazard Mitigation Committee</a:t>
            </a:r>
            <a:endParaRPr lang="en-US" dirty="0"/>
          </a:p>
        </p:txBody>
      </p:sp>
      <p:sp>
        <p:nvSpPr>
          <p:cNvPr id="4" name="Content Placeholder 3"/>
          <p:cNvSpPr>
            <a:spLocks noGrp="1"/>
          </p:cNvSpPr>
          <p:nvPr>
            <p:ph sz="quarter" idx="1"/>
          </p:nvPr>
        </p:nvSpPr>
        <p:spPr>
          <a:xfrm>
            <a:off x="4114800" y="1600200"/>
            <a:ext cx="4724400" cy="5257800"/>
          </a:xfrm>
        </p:spPr>
        <p:txBody>
          <a:bodyPr>
            <a:normAutofit fontScale="40000" lnSpcReduction="20000"/>
          </a:bodyPr>
          <a:lstStyle/>
          <a:p>
            <a:pPr>
              <a:lnSpc>
                <a:spcPct val="120000"/>
              </a:lnSpc>
              <a:buFont typeface="Wingdings" pitchFamily="2" charset="2"/>
              <a:buChar char="§"/>
            </a:pPr>
            <a:r>
              <a:rPr lang="en-US" sz="3200" dirty="0" smtClean="0"/>
              <a:t>Planning Department – any with authority to regulate development</a:t>
            </a:r>
          </a:p>
          <a:p>
            <a:pPr>
              <a:lnSpc>
                <a:spcPct val="120000"/>
              </a:lnSpc>
              <a:buFont typeface="Wingdings" pitchFamily="2" charset="2"/>
              <a:buChar char="§"/>
            </a:pPr>
            <a:r>
              <a:rPr lang="en-US" sz="3200" dirty="0" smtClean="0"/>
              <a:t>Floodplain Manager, CRS Coordinator</a:t>
            </a:r>
          </a:p>
          <a:p>
            <a:pPr>
              <a:lnSpc>
                <a:spcPct val="120000"/>
              </a:lnSpc>
              <a:buFont typeface="Wingdings" pitchFamily="2" charset="2"/>
              <a:buChar char="§"/>
            </a:pPr>
            <a:r>
              <a:rPr lang="en-US" sz="3200" dirty="0" smtClean="0"/>
              <a:t>Emergency Management Department</a:t>
            </a:r>
          </a:p>
          <a:p>
            <a:pPr>
              <a:lnSpc>
                <a:spcPct val="120000"/>
              </a:lnSpc>
              <a:buFont typeface="Wingdings" pitchFamily="2" charset="2"/>
              <a:buChar char="§"/>
            </a:pPr>
            <a:r>
              <a:rPr lang="en-US" sz="3200" dirty="0" smtClean="0"/>
              <a:t>Public works and Building Department</a:t>
            </a:r>
          </a:p>
          <a:p>
            <a:pPr>
              <a:lnSpc>
                <a:spcPct val="120000"/>
              </a:lnSpc>
              <a:buFont typeface="Wingdings" pitchFamily="2" charset="2"/>
              <a:buChar char="§"/>
            </a:pPr>
            <a:r>
              <a:rPr lang="en-US" sz="3200" dirty="0" smtClean="0"/>
              <a:t>Utilities – water wastewater, gas, </a:t>
            </a:r>
          </a:p>
          <a:p>
            <a:pPr>
              <a:lnSpc>
                <a:spcPct val="120000"/>
              </a:lnSpc>
              <a:buFont typeface="Wingdings" pitchFamily="2" charset="2"/>
              <a:buChar char="§"/>
            </a:pPr>
            <a:r>
              <a:rPr lang="en-US" sz="3200" dirty="0" smtClean="0"/>
              <a:t>Transportation (roads and bridges)</a:t>
            </a:r>
          </a:p>
          <a:p>
            <a:pPr>
              <a:lnSpc>
                <a:spcPct val="120000"/>
              </a:lnSpc>
              <a:buFont typeface="Wingdings" pitchFamily="2" charset="2"/>
              <a:buChar char="§"/>
            </a:pPr>
            <a:r>
              <a:rPr lang="en-US" sz="3200" dirty="0" smtClean="0"/>
              <a:t>Fire Department</a:t>
            </a:r>
          </a:p>
          <a:p>
            <a:pPr>
              <a:lnSpc>
                <a:spcPct val="120000"/>
              </a:lnSpc>
              <a:buFont typeface="Wingdings" pitchFamily="2" charset="2"/>
              <a:buChar char="§"/>
            </a:pPr>
            <a:r>
              <a:rPr lang="en-US" sz="3200" dirty="0" smtClean="0"/>
              <a:t>Police Department</a:t>
            </a:r>
          </a:p>
          <a:p>
            <a:pPr>
              <a:lnSpc>
                <a:spcPct val="120000"/>
              </a:lnSpc>
              <a:buFont typeface="Wingdings" pitchFamily="2" charset="2"/>
              <a:buChar char="§"/>
            </a:pPr>
            <a:r>
              <a:rPr lang="en-US" sz="3200" dirty="0" smtClean="0"/>
              <a:t>Public officials</a:t>
            </a:r>
          </a:p>
          <a:p>
            <a:pPr>
              <a:lnSpc>
                <a:spcPct val="120000"/>
              </a:lnSpc>
              <a:buFont typeface="Wingdings" pitchFamily="2" charset="2"/>
              <a:buChar char="§"/>
            </a:pPr>
            <a:r>
              <a:rPr lang="en-US" sz="3200" dirty="0" smtClean="0"/>
              <a:t>County and city planners, RPC staff</a:t>
            </a:r>
          </a:p>
          <a:p>
            <a:pPr>
              <a:lnSpc>
                <a:spcPct val="120000"/>
              </a:lnSpc>
              <a:buFont typeface="Wingdings" pitchFamily="2" charset="2"/>
              <a:buChar char="§"/>
            </a:pPr>
            <a:r>
              <a:rPr lang="en-US" sz="3200" dirty="0" smtClean="0"/>
              <a:t>Critical structures proprietors (i.e. schools, hospitals, law enforcement facilities)</a:t>
            </a:r>
          </a:p>
          <a:p>
            <a:pPr>
              <a:lnSpc>
                <a:spcPct val="120000"/>
              </a:lnSpc>
              <a:buFont typeface="Wingdings" pitchFamily="2" charset="2"/>
              <a:buChar char="§"/>
            </a:pPr>
            <a:r>
              <a:rPr lang="en-US" sz="3200" dirty="0" smtClean="0"/>
              <a:t>Flood managers, CRS coordinators</a:t>
            </a:r>
          </a:p>
          <a:p>
            <a:pPr>
              <a:lnSpc>
                <a:spcPct val="120000"/>
              </a:lnSpc>
              <a:buFont typeface="Wingdings" pitchFamily="2" charset="2"/>
              <a:buChar char="§"/>
            </a:pPr>
            <a:r>
              <a:rPr lang="en-US" sz="3200" dirty="0" smtClean="0"/>
              <a:t>Geographical Information Systems (GIS)</a:t>
            </a:r>
          </a:p>
          <a:p>
            <a:pPr>
              <a:lnSpc>
                <a:spcPct val="120000"/>
              </a:lnSpc>
              <a:buFont typeface="Wingdings" pitchFamily="2" charset="2"/>
              <a:buChar char="§"/>
            </a:pPr>
            <a:r>
              <a:rPr lang="en-US" sz="3200" dirty="0" smtClean="0"/>
              <a:t>Environmental / Parks and Recreation</a:t>
            </a:r>
          </a:p>
          <a:p>
            <a:pPr>
              <a:lnSpc>
                <a:spcPct val="120000"/>
              </a:lnSpc>
              <a:buFont typeface="Wingdings" pitchFamily="2" charset="2"/>
              <a:buChar char="§"/>
            </a:pPr>
            <a:r>
              <a:rPr lang="en-US" sz="3200" dirty="0" smtClean="0"/>
              <a:t>other stakeholders - Agencies, businesses &amp; organizations (nonprofits, neighborhood Assn’s, museums, libraries) and John Q. public</a:t>
            </a:r>
          </a:p>
        </p:txBody>
      </p:sp>
      <p:pic>
        <p:nvPicPr>
          <p:cNvPr id="5" name="Picture 6" descr="MPj04383690000[1]"/>
          <p:cNvPicPr>
            <a:picLocks noChangeAspect="1" noChangeArrowheads="1"/>
          </p:cNvPicPr>
          <p:nvPr/>
        </p:nvPicPr>
        <p:blipFill>
          <a:blip r:embed="rId3" cstate="print"/>
          <a:srcRect/>
          <a:stretch>
            <a:fillRect/>
          </a:stretch>
        </p:blipFill>
        <p:spPr bwMode="auto">
          <a:xfrm>
            <a:off x="457200" y="2362200"/>
            <a:ext cx="3573379" cy="251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Team Initial Steps </a:t>
            </a:r>
            <a:endParaRPr lang="en-US" dirty="0"/>
          </a:p>
        </p:txBody>
      </p:sp>
      <p:sp>
        <p:nvSpPr>
          <p:cNvPr id="3" name="Content Placeholder 2"/>
          <p:cNvSpPr>
            <a:spLocks noGrp="1"/>
          </p:cNvSpPr>
          <p:nvPr>
            <p:ph sz="quarter" idx="1"/>
          </p:nvPr>
        </p:nvSpPr>
        <p:spPr>
          <a:xfrm>
            <a:off x="612648" y="1600200"/>
            <a:ext cx="8153400" cy="5029200"/>
          </a:xfrm>
        </p:spPr>
        <p:txBody>
          <a:bodyPr/>
          <a:lstStyle/>
          <a:p>
            <a:pPr marL="514350" indent="-514350">
              <a:buFont typeface="+mj-lt"/>
              <a:buAutoNum type="arabicParenR"/>
            </a:pPr>
            <a:r>
              <a:rPr lang="en-US" dirty="0" smtClean="0"/>
              <a:t>Confirm Plan Purpose – Mission Statement</a:t>
            </a:r>
          </a:p>
          <a:p>
            <a:pPr marL="514350" indent="-514350">
              <a:buFont typeface="+mj-lt"/>
              <a:buAutoNum type="arabicParenR"/>
            </a:pPr>
            <a:r>
              <a:rPr lang="en-US" dirty="0" smtClean="0"/>
              <a:t>Refine plan scope and schedule – if received a grant work backwards from the POP</a:t>
            </a:r>
          </a:p>
          <a:p>
            <a:pPr marL="514350" indent="-514350">
              <a:buFont typeface="+mj-lt"/>
              <a:buAutoNum type="arabicParenR"/>
            </a:pPr>
            <a:r>
              <a:rPr lang="en-US" dirty="0" smtClean="0"/>
              <a:t>Establish Roles &amp; Responsibilities</a:t>
            </a:r>
          </a:p>
          <a:p>
            <a:pPr marL="514350" indent="-514350">
              <a:buFont typeface="+mj-lt"/>
              <a:buAutoNum type="arabicParenR"/>
            </a:pPr>
            <a:r>
              <a:rPr lang="en-US" dirty="0" smtClean="0"/>
              <a:t>Develop an outreach strategy</a:t>
            </a:r>
          </a:p>
          <a:p>
            <a:pPr marL="514350" indent="-514350">
              <a:buFont typeface="+mj-lt"/>
              <a:buAutoNum type="arabicParenR"/>
            </a:pPr>
            <a:r>
              <a:rPr lang="en-US" b="1" dirty="0" smtClean="0"/>
              <a:t>Document, document, document</a:t>
            </a:r>
          </a:p>
          <a:p>
            <a:pPr marL="514350" indent="-514350">
              <a:buFont typeface="+mj-lt"/>
              <a:buAutoNum type="arabicParenR"/>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a:p>
        </p:txBody>
      </p:sp>
      <p:pic>
        <p:nvPicPr>
          <p:cNvPr id="50178" name="Picture 2" descr="http://capitalcampaignmagic.com/wpsys/wp-content/uploads/2012/11/4-steps.png"/>
          <p:cNvPicPr>
            <a:picLocks noChangeAspect="1" noChangeArrowheads="1"/>
          </p:cNvPicPr>
          <p:nvPr/>
        </p:nvPicPr>
        <p:blipFill>
          <a:blip r:embed="rId3" cstate="print">
            <a:lum/>
          </a:blip>
          <a:srcRect/>
          <a:stretch>
            <a:fillRect/>
          </a:stretch>
        </p:blipFill>
        <p:spPr bwMode="auto">
          <a:xfrm>
            <a:off x="5029200" y="4598592"/>
            <a:ext cx="3505200" cy="2259408"/>
          </a:xfrm>
          <a:prstGeom prst="rect">
            <a:avLst/>
          </a:prstGeom>
          <a:blipFill dpi="0" rotWithShape="1">
            <a:blip r:embed="rId4" cstate="print">
              <a:alphaModFix amt="0"/>
            </a:blip>
            <a:srcRect/>
            <a:tile tx="0" ty="0" sx="100000" sy="100000" flip="none" algn="tl"/>
          </a: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remember for an update</a:t>
            </a:r>
            <a:endParaRPr lang="en-US" dirty="0"/>
          </a:p>
        </p:txBody>
      </p:sp>
      <p:sp>
        <p:nvSpPr>
          <p:cNvPr id="3" name="Content Placeholder 2"/>
          <p:cNvSpPr>
            <a:spLocks noGrp="1"/>
          </p:cNvSpPr>
          <p:nvPr>
            <p:ph sz="quarter" idx="1"/>
          </p:nvPr>
        </p:nvSpPr>
        <p:spPr/>
        <p:txBody>
          <a:bodyPr/>
          <a:lstStyle/>
          <a:p>
            <a:pPr algn="ctr">
              <a:lnSpc>
                <a:spcPts val="2900"/>
              </a:lnSpc>
              <a:buNone/>
            </a:pPr>
            <a:r>
              <a:rPr lang="en-US" dirty="0" smtClean="0"/>
              <a:t>“Plan updates must demonstrate that </a:t>
            </a:r>
            <a:r>
              <a:rPr lang="en-US" i="1" dirty="0" smtClean="0"/>
              <a:t>progress has been made in the past 5 years</a:t>
            </a:r>
            <a:r>
              <a:rPr lang="en-US" dirty="0" smtClean="0"/>
              <a:t> for Local Mitigation Plans to fulfill commitments outlined in the previously approved plan…</a:t>
            </a:r>
            <a:endParaRPr lang="en-US" sz="2400" dirty="0" smtClean="0"/>
          </a:p>
          <a:p>
            <a:endParaRPr lang="en-US" dirty="0"/>
          </a:p>
        </p:txBody>
      </p:sp>
      <p:sp>
        <p:nvSpPr>
          <p:cNvPr id="4" name="Rectangle 6"/>
          <p:cNvSpPr>
            <a:spLocks noChangeArrowheads="1"/>
          </p:cNvSpPr>
          <p:nvPr/>
        </p:nvSpPr>
        <p:spPr bwMode="auto">
          <a:xfrm>
            <a:off x="3733800" y="3429000"/>
            <a:ext cx="4572000" cy="3108543"/>
          </a:xfrm>
          <a:prstGeom prst="rect">
            <a:avLst/>
          </a:prstGeom>
          <a:noFill/>
          <a:ln w="9525">
            <a:noFill/>
            <a:miter lim="800000"/>
            <a:headEnd/>
            <a:tailEnd/>
          </a:ln>
        </p:spPr>
        <p:txBody>
          <a:bodyPr>
            <a:spAutoFit/>
          </a:bodyPr>
          <a:lstStyle/>
          <a:p>
            <a:r>
              <a:rPr lang="en-US" sz="2800" b="1" dirty="0"/>
              <a:t>What did you say</a:t>
            </a:r>
          </a:p>
          <a:p>
            <a:r>
              <a:rPr lang="en-US" sz="2800" b="1" dirty="0"/>
              <a:t>you were going to do?</a:t>
            </a:r>
          </a:p>
          <a:p>
            <a:endParaRPr lang="en-US" sz="2800" b="1" dirty="0"/>
          </a:p>
          <a:p>
            <a:r>
              <a:rPr lang="en-US" sz="2800" b="1" dirty="0"/>
              <a:t>Did you do it</a:t>
            </a:r>
            <a:r>
              <a:rPr lang="en-US" sz="2800" b="1" dirty="0" smtClean="0"/>
              <a:t>?</a:t>
            </a:r>
          </a:p>
          <a:p>
            <a:endParaRPr lang="en-US" sz="2800" b="1" dirty="0" smtClean="0"/>
          </a:p>
          <a:p>
            <a:r>
              <a:rPr lang="en-US" sz="2800" b="1" dirty="0" smtClean="0"/>
              <a:t>If not, it is okay, just provide an explanation and adjust</a:t>
            </a:r>
            <a:endParaRPr lang="en-US" sz="2800" b="1" dirty="0"/>
          </a:p>
        </p:txBody>
      </p:sp>
      <p:pic>
        <p:nvPicPr>
          <p:cNvPr id="5" name="Picture 4" descr="MPj04227060000[1]"/>
          <p:cNvPicPr>
            <a:picLocks noChangeAspect="1" noChangeArrowheads="1"/>
          </p:cNvPicPr>
          <p:nvPr/>
        </p:nvPicPr>
        <p:blipFill>
          <a:blip r:embed="rId3" cstate="print"/>
          <a:srcRect/>
          <a:stretch>
            <a:fillRect/>
          </a:stretch>
        </p:blipFill>
        <p:spPr bwMode="auto">
          <a:xfrm>
            <a:off x="838200" y="3505200"/>
            <a:ext cx="238125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4478</TotalTime>
  <Words>3706</Words>
  <Application>Microsoft Office PowerPoint</Application>
  <PresentationFormat>On-screen Show (4:3)</PresentationFormat>
  <Paragraphs>403</Paragraphs>
  <Slides>47</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Equity</vt:lpstr>
      <vt:lpstr>Photo Editor Photo</vt:lpstr>
      <vt:lpstr>Hazard Mitigation planning process  december 8, 2014 – CMRPC</vt:lpstr>
      <vt:lpstr>MITIGATION</vt:lpstr>
      <vt:lpstr>MITIGATION Cont.</vt:lpstr>
      <vt:lpstr>Why?</vt:lpstr>
      <vt:lpstr>Why?  </vt:lpstr>
      <vt:lpstr>What?</vt:lpstr>
      <vt:lpstr>Who?   Hazard Mitigation Committee</vt:lpstr>
      <vt:lpstr>Planning Team Initial Steps </vt:lpstr>
      <vt:lpstr>Things to remember for an update</vt:lpstr>
      <vt:lpstr>Questions?</vt:lpstr>
      <vt:lpstr>Planning Process</vt:lpstr>
      <vt:lpstr>Planning Process</vt:lpstr>
      <vt:lpstr>Planning Process</vt:lpstr>
      <vt:lpstr>Planning Process</vt:lpstr>
      <vt:lpstr>Planning Process</vt:lpstr>
      <vt:lpstr>Plan Maintenance</vt:lpstr>
      <vt:lpstr>Questions?</vt:lpstr>
      <vt:lpstr>PowerPoint Presentation</vt:lpstr>
      <vt:lpstr>Risk Assessment</vt:lpstr>
      <vt:lpstr>Step 1: Identify and Profile Hazards</vt:lpstr>
      <vt:lpstr>Hazards in the State HM Plan</vt:lpstr>
      <vt:lpstr>Step 1: Identify and Profiles Hazards</vt:lpstr>
      <vt:lpstr>Step 2: Inventory assets.</vt:lpstr>
      <vt:lpstr>Step 2: Inventory assets</vt:lpstr>
      <vt:lpstr>Step 2: Inventory assets</vt:lpstr>
      <vt:lpstr>Step 3: Analyze Risk</vt:lpstr>
      <vt:lpstr>Step 3: Analyze Risk – Estimate Losses</vt:lpstr>
      <vt:lpstr>How</vt:lpstr>
      <vt:lpstr>Step 4: Summarize Vulnerability</vt:lpstr>
      <vt:lpstr>Step 4: Summarize Vulnerability</vt:lpstr>
      <vt:lpstr>Step 4: Summarize Vulnerability</vt:lpstr>
      <vt:lpstr>Questions?</vt:lpstr>
      <vt:lpstr>Mitigation Strategy</vt:lpstr>
      <vt:lpstr>Mitigation Strategy</vt:lpstr>
      <vt:lpstr>Mitigation Strategy</vt:lpstr>
      <vt:lpstr>Community Rating System</vt:lpstr>
      <vt:lpstr>Mitigation Strategy</vt:lpstr>
      <vt:lpstr>Mitigation Strategy</vt:lpstr>
      <vt:lpstr>Mitigation Strategy</vt:lpstr>
      <vt:lpstr>Mitigation Strategy</vt:lpstr>
      <vt:lpstr>Questions?</vt:lpstr>
      <vt:lpstr>Plan Review, Evaluation, and Implementation (Updates Only)</vt:lpstr>
      <vt:lpstr>Plan Review, Evaluation, and Implementation</vt:lpstr>
      <vt:lpstr>Plan Review, Evaluation, and Implementation</vt:lpstr>
      <vt:lpstr>Plan Adoption</vt:lpstr>
      <vt:lpstr>Multi-Hazard Mitigation Plan  Submission and Approval Flow Chart</vt:lpstr>
      <vt:lpstr>Questions?</vt:lpstr>
    </vt:vector>
  </TitlesOfParts>
  <Company>MPI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Vulnerability</dc:title>
  <dc:creator>cermak</dc:creator>
  <cp:lastModifiedBy>Mary Reilly</cp:lastModifiedBy>
  <cp:revision>254</cp:revision>
  <dcterms:created xsi:type="dcterms:W3CDTF">2010-03-17T18:01:56Z</dcterms:created>
  <dcterms:modified xsi:type="dcterms:W3CDTF">2015-05-12T16:15:28Z</dcterms:modified>
</cp:coreProperties>
</file>