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2" r:id="rId2"/>
    <p:sldId id="299" r:id="rId3"/>
    <p:sldId id="262" r:id="rId4"/>
    <p:sldId id="263" r:id="rId5"/>
    <p:sldId id="264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96281"/>
  </p:normalViewPr>
  <p:slideViewPr>
    <p:cSldViewPr snapToGrid="0" snapToObjects="1">
      <p:cViewPr varScale="1">
        <p:scale>
          <a:sx n="116" d="100"/>
          <a:sy n="116" d="100"/>
        </p:scale>
        <p:origin x="22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5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7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5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23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35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3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4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272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3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6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43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2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AC847-0621-A546-AFD6-B6E9905C3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204916"/>
          </a:xfrm>
        </p:spPr>
        <p:txBody>
          <a:bodyPr>
            <a:normAutofit/>
          </a:bodyPr>
          <a:lstStyle/>
          <a:p>
            <a:r>
              <a:rPr lang="en-US" sz="6000" dirty="0"/>
              <a:t>Governance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57CC76-1368-F649-AA70-362006CFD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503365"/>
            <a:ext cx="7315200" cy="2489812"/>
          </a:xfrm>
        </p:spPr>
        <p:txBody>
          <a:bodyPr>
            <a:normAutofit/>
          </a:bodyPr>
          <a:lstStyle/>
          <a:p>
            <a:r>
              <a:rPr lang="en-US" dirty="0"/>
              <a:t>MBTS Committee, Board and Department Inventory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E9ECD-25EC-2F4A-A367-204D08AF4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7B927A-0742-7D40-B600-82D9EAF46F2D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6/15/23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4AF9E-4463-8B44-BA20-632EFFCFC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53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C2CC4-EB4D-034F-B2FC-5B68D9C6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MBTS Committee, Board and Department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8A556-9B88-C34F-9E4F-8DD56436B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Inventory* all MBTS Committee, Boards and Departments</a:t>
            </a:r>
          </a:p>
          <a:p>
            <a:pPr lvl="1"/>
            <a:r>
              <a:rPr lang="en-US" dirty="0"/>
              <a:t>Members, Mission/Goals, Departmental Support, Intersects</a:t>
            </a:r>
          </a:p>
          <a:p>
            <a:pPr lvl="1"/>
            <a:r>
              <a:rPr lang="en-US" dirty="0"/>
              <a:t>23 Committees (1 Task Force) with 143 members, 15 vacancies</a:t>
            </a:r>
          </a:p>
          <a:p>
            <a:pPr lvl="1"/>
            <a:r>
              <a:rPr lang="en-US" dirty="0"/>
              <a:t>10  Boards with 44 members and 5 vacancies</a:t>
            </a:r>
          </a:p>
          <a:p>
            <a:pPr lvl="1"/>
            <a:r>
              <a:rPr lang="en-US" dirty="0"/>
              <a:t>20 Town Departments</a:t>
            </a:r>
          </a:p>
          <a:p>
            <a:r>
              <a:rPr lang="en-US" dirty="0"/>
              <a:t>Met with some key stakeholders</a:t>
            </a:r>
          </a:p>
          <a:p>
            <a:pPr lvl="1"/>
            <a:r>
              <a:rPr lang="en-US" dirty="0"/>
              <a:t>Accounting, Public Works, Police, Fire, Harbormaster</a:t>
            </a:r>
          </a:p>
          <a:p>
            <a:pPr lvl="1"/>
            <a:r>
              <a:rPr lang="en-US" dirty="0"/>
              <a:t>ZBA and Fin Com</a:t>
            </a:r>
          </a:p>
          <a:p>
            <a:r>
              <a:rPr lang="en-US" dirty="0"/>
              <a:t>Identified themes</a:t>
            </a:r>
          </a:p>
          <a:p>
            <a:r>
              <a:rPr lang="en-US" dirty="0"/>
              <a:t>Conducted Committee, Board and Department Survey</a:t>
            </a:r>
          </a:p>
          <a:p>
            <a:r>
              <a:rPr lang="en-US" i="1" dirty="0"/>
              <a:t>Survey results on the Towns Website-Governance Project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4B810-98DF-ED4B-8586-A353645AE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2EBAB-1F2D-BC4C-B371-00580FFAFD6C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6/15/23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FBA60-E416-B64E-A310-00B1520C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855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A4C973-6EBC-FC4F-A66C-7ABD352E6AC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-43295" y="17318"/>
          <a:ext cx="12231629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5886">
                  <a:extLst>
                    <a:ext uri="{9D8B030D-6E8A-4147-A177-3AD203B41FA5}">
                      <a16:colId xmlns:a16="http://schemas.microsoft.com/office/drawing/2014/main" val="260850909"/>
                    </a:ext>
                  </a:extLst>
                </a:gridCol>
                <a:gridCol w="1716370">
                  <a:extLst>
                    <a:ext uri="{9D8B030D-6E8A-4147-A177-3AD203B41FA5}">
                      <a16:colId xmlns:a16="http://schemas.microsoft.com/office/drawing/2014/main" val="4056826617"/>
                    </a:ext>
                  </a:extLst>
                </a:gridCol>
                <a:gridCol w="1864392">
                  <a:extLst>
                    <a:ext uri="{9D8B030D-6E8A-4147-A177-3AD203B41FA5}">
                      <a16:colId xmlns:a16="http://schemas.microsoft.com/office/drawing/2014/main" val="2900712518"/>
                    </a:ext>
                  </a:extLst>
                </a:gridCol>
                <a:gridCol w="2635009">
                  <a:extLst>
                    <a:ext uri="{9D8B030D-6E8A-4147-A177-3AD203B41FA5}">
                      <a16:colId xmlns:a16="http://schemas.microsoft.com/office/drawing/2014/main" val="547836872"/>
                    </a:ext>
                  </a:extLst>
                </a:gridCol>
                <a:gridCol w="3599972">
                  <a:extLst>
                    <a:ext uri="{9D8B030D-6E8A-4147-A177-3AD203B41FA5}">
                      <a16:colId xmlns:a16="http://schemas.microsoft.com/office/drawing/2014/main" val="106301998"/>
                    </a:ext>
                  </a:extLst>
                </a:gridCol>
              </a:tblGrid>
              <a:tr h="2637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MBTS Committee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Members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Mission/Goals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Department Support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Intersects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4643783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ADA Advisory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1149166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Affordable Housing Trust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Planning Board, ZBA, CPC, SB, Fin Com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508077"/>
                  </a:ext>
                </a:extLst>
              </a:tr>
              <a:tr h="791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Bicycle / Pedestrian Committee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 (3-vacant)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Police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Schools, Planning Board, DIP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3823291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Chebacco Woods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5905810"/>
                  </a:ext>
                </a:extLst>
              </a:tr>
              <a:tr h="791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Community Preservation Committee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Five Year Plan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Housing Authority, Historical Commission, Open Space/Rec, Fin Com, Harbor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31400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Council On Aging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 (4-vacant)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COA, Police/Fire, Housing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316797"/>
                  </a:ext>
                </a:extLst>
              </a:tr>
              <a:tr h="791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Cultural Council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Mission-linked to State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Library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Open Space/Rec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1460513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Downtown Improvement Committee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Bike&amp;Ped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35624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Finance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Departments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145550"/>
                  </a:ext>
                </a:extLst>
              </a:tr>
              <a:tr h="10550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Harbor Advisory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Harbormaster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Police/Fire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Open Space/Rec, CPC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9183322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Historic District Commission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HDC Guidelines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735062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July 4th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Overview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Police/Fire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356539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A0BFAD-416B-544A-B68F-6AB0A9944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313413-AEC1-2240-993D-87435E576D96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6/15/23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6EA328-3E31-BE42-8F86-68A59BDE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02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85CE61C-223D-B548-82BB-E0004BE36AC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54">
                  <a:extLst>
                    <a:ext uri="{9D8B030D-6E8A-4147-A177-3AD203B41FA5}">
                      <a16:colId xmlns:a16="http://schemas.microsoft.com/office/drawing/2014/main" val="789892759"/>
                    </a:ext>
                  </a:extLst>
                </a:gridCol>
                <a:gridCol w="1716371">
                  <a:extLst>
                    <a:ext uri="{9D8B030D-6E8A-4147-A177-3AD203B41FA5}">
                      <a16:colId xmlns:a16="http://schemas.microsoft.com/office/drawing/2014/main" val="929594833"/>
                    </a:ext>
                  </a:extLst>
                </a:gridCol>
                <a:gridCol w="1650950">
                  <a:extLst>
                    <a:ext uri="{9D8B030D-6E8A-4147-A177-3AD203B41FA5}">
                      <a16:colId xmlns:a16="http://schemas.microsoft.com/office/drawing/2014/main" val="479229386"/>
                    </a:ext>
                  </a:extLst>
                </a:gridCol>
                <a:gridCol w="2848452">
                  <a:extLst>
                    <a:ext uri="{9D8B030D-6E8A-4147-A177-3AD203B41FA5}">
                      <a16:colId xmlns:a16="http://schemas.microsoft.com/office/drawing/2014/main" val="1844443956"/>
                    </a:ext>
                  </a:extLst>
                </a:gridCol>
                <a:gridCol w="3599973">
                  <a:extLst>
                    <a:ext uri="{9D8B030D-6E8A-4147-A177-3AD203B41FA5}">
                      <a16:colId xmlns:a16="http://schemas.microsoft.com/office/drawing/2014/main" val="109929229"/>
                    </a:ext>
                  </a:extLst>
                </a:gridCol>
              </a:tblGrid>
              <a:tr h="6373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Manchester Coastal Stream Team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Water Task Force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1355306"/>
                  </a:ext>
                </a:extLst>
              </a:tr>
              <a:tr h="9560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Manchester Energy Efficiency Advisory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Sustainability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2494804"/>
                  </a:ext>
                </a:extLst>
              </a:tr>
              <a:tr h="4362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sng" dirty="0">
                          <a:solidFill>
                            <a:schemeClr val="tx1"/>
                          </a:solidFill>
                          <a:effectLst/>
                        </a:rPr>
                        <a:t>Manchester Federal Credit Union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Credit Union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602969"/>
                  </a:ext>
                </a:extLst>
              </a:tr>
              <a:tr h="318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Master Plan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Disbanded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Mission/Goals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Departments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Boards, Committees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8146189"/>
                  </a:ext>
                </a:extLst>
              </a:tr>
              <a:tr h="9560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Open Space and Recreation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Seven Year Plan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Stream Team, Bike&amp;Ped, CPC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342500"/>
                  </a:ext>
                </a:extLst>
              </a:tr>
              <a:tr h="10044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Parks &amp; Recreation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Athletic Field Master Plan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CPC, Schools, Open Space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9702784"/>
                  </a:ext>
                </a:extLst>
              </a:tr>
              <a:tr h="318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Seaside One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Historical Society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0116530"/>
                  </a:ext>
                </a:extLst>
              </a:tr>
              <a:tr h="6373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Sustainability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 (2-vacant)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SB, Water Task Force, Energy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1756255"/>
                  </a:ext>
                </a:extLst>
              </a:tr>
              <a:tr h="9560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Water Resources Protection Task Force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BOH, Stream Team, Planning Board, Open Space/Rec, SB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176475"/>
                  </a:ext>
                </a:extLst>
              </a:tr>
              <a:tr h="318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Welcoming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 (3-vacant)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Informational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3243527"/>
                  </a:ext>
                </a:extLst>
              </a:tr>
              <a:tr h="318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Winthrop Field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CPC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3105787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143EB1F6-C88B-B54B-9157-97E392D9A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96044" y="1160463"/>
            <a:ext cx="2169475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7357A-6515-F14D-AA65-73BE25816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E45E5D-2DF5-6842-944F-30251E13361D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6/15/23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469F4-9B86-094E-B777-0515F183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98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27136E-22B9-4C45-A305-B0E508E6851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22723"/>
          <a:ext cx="12192000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931">
                  <a:extLst>
                    <a:ext uri="{9D8B030D-6E8A-4147-A177-3AD203B41FA5}">
                      <a16:colId xmlns:a16="http://schemas.microsoft.com/office/drawing/2014/main" val="3697123248"/>
                    </a:ext>
                  </a:extLst>
                </a:gridCol>
                <a:gridCol w="1645185">
                  <a:extLst>
                    <a:ext uri="{9D8B030D-6E8A-4147-A177-3AD203B41FA5}">
                      <a16:colId xmlns:a16="http://schemas.microsoft.com/office/drawing/2014/main" val="13499959"/>
                    </a:ext>
                  </a:extLst>
                </a:gridCol>
                <a:gridCol w="1932190">
                  <a:extLst>
                    <a:ext uri="{9D8B030D-6E8A-4147-A177-3AD203B41FA5}">
                      <a16:colId xmlns:a16="http://schemas.microsoft.com/office/drawing/2014/main" val="3497473381"/>
                    </a:ext>
                  </a:extLst>
                </a:gridCol>
                <a:gridCol w="2644048">
                  <a:extLst>
                    <a:ext uri="{9D8B030D-6E8A-4147-A177-3AD203B41FA5}">
                      <a16:colId xmlns:a16="http://schemas.microsoft.com/office/drawing/2014/main" val="3856788456"/>
                    </a:ext>
                  </a:extLst>
                </a:gridCol>
                <a:gridCol w="3553646">
                  <a:extLst>
                    <a:ext uri="{9D8B030D-6E8A-4147-A177-3AD203B41FA5}">
                      <a16:colId xmlns:a16="http://schemas.microsoft.com/office/drawing/2014/main" val="2429003395"/>
                    </a:ext>
                  </a:extLst>
                </a:gridCol>
              </a:tblGrid>
              <a:tr h="2449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MBTS Boards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Members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Mission/Goals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Department Support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Intersects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7755439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Animal Control Board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 (3-vacant)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Police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BOH, SB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7996958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Board of Assessors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Assessor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Accountant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Fin Com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6451349"/>
                  </a:ext>
                </a:extLst>
              </a:tr>
              <a:tr h="7347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Board of Health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Health Agent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Nurse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5178076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Board of Registrars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Clerk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7765413"/>
                  </a:ext>
                </a:extLst>
              </a:tr>
              <a:tr h="7347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Conservation Commission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Overview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 Agent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Stream Team, Open Space/Rec,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803699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Manchester Housing Authority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Executive Director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COA, Affordable Housing Trust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7737305"/>
                  </a:ext>
                </a:extLst>
              </a:tr>
              <a:tr h="1224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Planning Board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Building Dept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ZBA, SB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336140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Select Board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Mission/Goals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Departments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-Liaisons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3659223"/>
                  </a:ext>
                </a:extLst>
              </a:tr>
              <a:tr h="1469571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Zoning Board of Appeals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Clerk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Building Department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Treasurer/Collector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Assessor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BOH, Planning Board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6457035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Town Moderator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Clerk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SB, Fin Com, AHT, NS Tech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9558471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60E546-182C-884C-8D17-9451F83B2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54542C-ACD8-3040-9454-0EFA65122138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6/15/23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02444-D0C5-3B4C-A7F9-CBD82C29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07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3790-B071-D042-9880-30404C4A1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Town Departments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2A79-EC53-5E47-9991-8F8A383050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 fontAlgn="t">
              <a:spcBef>
                <a:spcPts val="0"/>
              </a:spcBef>
              <a:buNone/>
            </a:pPr>
            <a:r>
              <a:rPr lang="en-US" b="1" dirty="0">
                <a:solidFill>
                  <a:srgbClr val="FFFFFF"/>
                </a:solidFill>
                <a:latin typeface="Corbel" panose="020B0503020204020204" pitchFamily="34" charset="0"/>
              </a:rPr>
              <a:t>MBTS Departments</a:t>
            </a:r>
            <a:endParaRPr lang="en-US" sz="2800" dirty="0">
              <a:latin typeface="Arial" panose="020B0604020202020204" pitchFamily="34" charset="0"/>
            </a:endParaRPr>
          </a:p>
          <a:p>
            <a:pPr lvl="0"/>
            <a:r>
              <a:rPr lang="en-US" dirty="0"/>
              <a:t>Accountant </a:t>
            </a:r>
          </a:p>
          <a:p>
            <a:pPr lvl="0"/>
            <a:r>
              <a:rPr lang="en-US" dirty="0"/>
              <a:t>Assessor</a:t>
            </a:r>
          </a:p>
          <a:p>
            <a:pPr lvl="0"/>
            <a:r>
              <a:rPr lang="en-US" dirty="0"/>
              <a:t>Building</a:t>
            </a:r>
          </a:p>
          <a:p>
            <a:pPr lvl="0"/>
            <a:r>
              <a:rPr lang="en-US" dirty="0"/>
              <a:t>Conservation</a:t>
            </a:r>
          </a:p>
          <a:p>
            <a:pPr lvl="0"/>
            <a:r>
              <a:rPr lang="en-US" dirty="0"/>
              <a:t>Council On Aging</a:t>
            </a:r>
          </a:p>
          <a:p>
            <a:pPr lvl="0"/>
            <a:r>
              <a:rPr lang="en-US" dirty="0"/>
              <a:t>Fire Department</a:t>
            </a:r>
          </a:p>
          <a:p>
            <a:pPr lvl="0"/>
            <a:r>
              <a:rPr lang="en-US" dirty="0"/>
              <a:t>Harbormaster </a:t>
            </a:r>
          </a:p>
          <a:p>
            <a:pPr lvl="0"/>
            <a:r>
              <a:rPr lang="en-US" dirty="0"/>
              <a:t>Health</a:t>
            </a:r>
          </a:p>
          <a:p>
            <a:pPr lvl="0"/>
            <a:r>
              <a:rPr lang="en-US" dirty="0"/>
              <a:t>Human Resources</a:t>
            </a:r>
          </a:p>
          <a:p>
            <a:r>
              <a:rPr lang="en-US" dirty="0"/>
              <a:t>Planning Dept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45D7F-D1D7-A146-8DAC-7F8436FAB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18120" y="1123836"/>
            <a:ext cx="3474720" cy="4865483"/>
          </a:xfrm>
        </p:spPr>
        <p:txBody>
          <a:bodyPr/>
          <a:lstStyle/>
          <a:p>
            <a:pPr lvl="0"/>
            <a:r>
              <a:rPr lang="en-US" dirty="0"/>
              <a:t>Library</a:t>
            </a:r>
          </a:p>
          <a:p>
            <a:pPr lvl="0"/>
            <a:r>
              <a:rPr lang="en-US" dirty="0"/>
              <a:t>Parking Clerk</a:t>
            </a:r>
          </a:p>
          <a:p>
            <a:pPr lvl="0"/>
            <a:r>
              <a:rPr lang="en-US" dirty="0"/>
              <a:t>Parks &amp; Recreation </a:t>
            </a:r>
          </a:p>
          <a:p>
            <a:pPr lvl="0"/>
            <a:r>
              <a:rPr lang="en-US" dirty="0"/>
              <a:t>Police</a:t>
            </a:r>
          </a:p>
          <a:p>
            <a:pPr lvl="0"/>
            <a:r>
              <a:rPr lang="en-US" dirty="0"/>
              <a:t>Public Works</a:t>
            </a:r>
          </a:p>
          <a:p>
            <a:pPr lvl="0"/>
            <a:r>
              <a:rPr lang="en-US" dirty="0"/>
              <a:t>School District (Manchester Essex Regional)</a:t>
            </a:r>
          </a:p>
          <a:p>
            <a:pPr lvl="0"/>
            <a:r>
              <a:rPr lang="en-US" dirty="0"/>
              <a:t>Treasurer / Collector </a:t>
            </a:r>
          </a:p>
          <a:p>
            <a:pPr lvl="0"/>
            <a:r>
              <a:rPr lang="en-US" dirty="0"/>
              <a:t>Town Administrator</a:t>
            </a:r>
          </a:p>
          <a:p>
            <a:pPr lvl="0"/>
            <a:r>
              <a:rPr lang="en-US" dirty="0"/>
              <a:t>Town Clerk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B64D7-A88B-5044-8E4A-0C312C77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FA693E-E9E1-794B-8641-4558E6E0B058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6/15/23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156DB-F51D-8246-A125-B1E66E14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488980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671</Words>
  <Application>Microsoft Macintosh PowerPoint</Application>
  <PresentationFormat>Widescreen</PresentationFormat>
  <Paragraphs>261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Corbel</vt:lpstr>
      <vt:lpstr>Times New Roman</vt:lpstr>
      <vt:lpstr>Wingdings 2</vt:lpstr>
      <vt:lpstr>Frame</vt:lpstr>
      <vt:lpstr>Governance Project</vt:lpstr>
      <vt:lpstr>MBTS Committee, Board and Department Inventory</vt:lpstr>
      <vt:lpstr>PowerPoint Presentation</vt:lpstr>
      <vt:lpstr>PowerPoint Presentation</vt:lpstr>
      <vt:lpstr>PowerPoint Presentation</vt:lpstr>
      <vt:lpstr>Town Departments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 Project</dc:title>
  <dc:creator>Microsoft Office User</dc:creator>
  <cp:lastModifiedBy>Microsoft Office User</cp:lastModifiedBy>
  <cp:revision>1</cp:revision>
  <dcterms:created xsi:type="dcterms:W3CDTF">2023-06-15T19:45:40Z</dcterms:created>
  <dcterms:modified xsi:type="dcterms:W3CDTF">2023-06-15T19:54:46Z</dcterms:modified>
</cp:coreProperties>
</file>