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6" r:id="rId4"/>
    <p:sldId id="258" r:id="rId5"/>
    <p:sldId id="257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5846"/>
  </p:normalViewPr>
  <p:slideViewPr>
    <p:cSldViewPr snapToGrid="0">
      <p:cViewPr varScale="1">
        <p:scale>
          <a:sx n="109" d="100"/>
          <a:sy n="10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C98A-5909-4B2F-4829-48D24995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047B9-5459-FB1E-9AE3-5875C4F8E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345B-D3E1-719F-AA9F-8A86571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A77C-A130-17AF-43B9-96B34E38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F662-C1B6-DC76-F1E1-AF48229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327F-C2AC-C389-D123-3B78D808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E5F85-B593-EC1E-ECF4-F8D105BBB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9B283-CED0-D451-41CF-763936F0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8B99-2D6E-920D-CE60-88D068D0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4674-8876-06F0-2221-7C7DAB4A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3A4AA-DD03-BB34-5A93-C8A3A8E5C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9CF87-A80D-D1E7-AFF0-B1E3B1647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07DC-D9B0-CA2B-0F9F-AE1285D2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1030-5201-FD6A-8FBE-818F6053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4A0A-D218-E9B8-6E52-C0BEE5BB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AF28-6E6E-42D2-9B4F-2C2DAA78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5ED6-49BD-470D-7E4C-A9FC9855D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14A4-46F8-BA07-D297-7CA7A88A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7932D-4163-028D-00CB-E486CEA5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907-A04C-7841-D3B6-22914681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F49B-A80F-96A4-9786-E5178527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0F83-6024-E158-557F-A8138E95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CD6C-E48F-CD30-46BA-D60B4F7D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8357-7E01-F172-C30F-F984332E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6C26-3D02-B6E6-5732-2E87C75B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519D-BC0C-2C10-68E3-CB9F6D98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9325-85EC-13FC-2458-0346D651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09019-7ADB-55BB-DAB9-2381A514C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EC1B-DB1F-45DD-40FA-F67549AE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78CB4-1CC2-8A7A-AB5F-9EC62A9B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2959A-95B0-52DB-3155-17376F56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7C18-0974-6DA7-868C-102DD46E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9D9C-DEA3-11EA-3945-9DE60485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67F00-AD77-1A12-5C8B-96CF284E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7A75-8C61-62FA-00E6-D17660775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26FB3-DE4F-9A03-5988-63CB8B0B3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B242A-CDAA-5F6D-8A15-42B3BC9E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672F3-3627-89D3-FF97-000321C1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20ABB-C89E-80EC-F42E-3E780FB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53CE-CFCD-5F91-C3BA-1F507715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FF1C4-2ECE-D8B7-EC1B-C86681DF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6E90A-A6BB-9C9E-095C-6AEAB1F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86EED-2247-D5A9-0016-D007C6CC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49EE9-ADA5-8942-E0C5-AC0CC685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07ADA-5413-72AC-6891-93A28457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381F-8795-B3CF-ADF5-1AFCB0B1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DC32-F69F-A6AD-712E-02F2DE45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2658-4654-1DD8-70D1-1B333553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1E2F2-E3B0-844E-6B52-180C3F7C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AB527-EDB7-197D-2ACA-7B035DCA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745FB-846E-24F9-BABD-E3E7D340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AD6AD-86EE-57E1-F0FC-2FE915EB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E1CA-EC34-1958-88FD-6372784E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3DE4C-62B9-8D31-8B9E-D5AE3301A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3843F-7C4C-F6C2-1E74-677E06282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D40B7-D8C4-5F23-89C0-4D371FA2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719F5-76AA-6753-FC16-6E360899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EE845-C905-881D-46E4-4F15F838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2A39B-9121-56DB-4211-5AFDEA8B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52AAD-832B-E28A-03F9-80EB4D0BE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DC90-0482-2F89-F18C-84DE1DBAF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CFD0-2015-C043-8439-676245191CD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AFF0A-479E-12FC-6A8A-3FB5C01F0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7F936-B3AD-124D-43F6-E6A48ED0C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C9F-AB21-B04B-BDBF-505A8D2E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14C8-0820-3A61-F6FA-FC655790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32E37966-94E0-1E3D-0C12-1A953470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811" y="246184"/>
            <a:ext cx="6123638" cy="5989394"/>
          </a:xfrm>
        </p:spPr>
      </p:pic>
    </p:spTree>
    <p:extLst>
      <p:ext uri="{BB962C8B-B14F-4D97-AF65-F5344CB8AC3E}">
        <p14:creationId xmlns:p14="http://schemas.microsoft.com/office/powerpoint/2010/main" val="327602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1059-F3C0-2BC7-9291-60CD40A3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2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Recommendations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A4BD2F1-9B30-FCD2-1EA8-9BE16144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323" y="1355271"/>
            <a:ext cx="9518491" cy="5369405"/>
          </a:xfrm>
        </p:spPr>
      </p:pic>
    </p:spTree>
    <p:extLst>
      <p:ext uri="{BB962C8B-B14F-4D97-AF65-F5344CB8AC3E}">
        <p14:creationId xmlns:p14="http://schemas.microsoft.com/office/powerpoint/2010/main" val="33397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B5F6-1091-2C94-4FF2-A7894642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BEEF724-F80A-3112-D515-7777A5FF5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90" y="273051"/>
            <a:ext cx="11923994" cy="1801020"/>
          </a:xfr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003060-BD1D-E3B1-C63B-38492DC2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36" y="2121877"/>
            <a:ext cx="4804313" cy="44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4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50A6-A100-03BF-A65E-948B717FD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4501D-10A8-C14D-0551-31EB296A6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13F1A6D-C828-98A3-BC68-DCBA0F77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92" y="571500"/>
            <a:ext cx="8483620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C014-70DF-67BB-C8D8-605387C2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94F2D5C-1F1E-A067-A31F-8BFD32E3F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164" y="-489414"/>
            <a:ext cx="5987142" cy="78368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CFB26-4403-8C14-6157-5D858338E484}"/>
              </a:ext>
            </a:extLst>
          </p:cNvPr>
          <p:cNvSpPr txBox="1"/>
          <p:nvPr/>
        </p:nvSpPr>
        <p:spPr>
          <a:xfrm>
            <a:off x="6627306" y="306566"/>
            <a:ext cx="43023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Zone I (circles) includes a 400-foot protective radius around Round Pond Well #1 and a 250-foot protective</a:t>
            </a:r>
          </a:p>
          <a:p>
            <a:r>
              <a:rPr lang="en-US" dirty="0">
                <a:effectLst/>
                <a:latin typeface="Helvetica" pitchFamily="2" charset="0"/>
              </a:rPr>
              <a:t>radius around Round Pond Well #21. The various size radii are calculated based upon the pumping rates</a:t>
            </a:r>
          </a:p>
          <a:p>
            <a:r>
              <a:rPr lang="en-US" dirty="0">
                <a:effectLst/>
                <a:latin typeface="Helvetica" pitchFamily="2" charset="0"/>
              </a:rPr>
              <a:t>of the two wells.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Zone 2 (red line) is that area of an aquifer that contributes groundwater to the well under the most severe</a:t>
            </a:r>
          </a:p>
          <a:p>
            <a:r>
              <a:rPr lang="en-US" dirty="0">
                <a:effectLst/>
                <a:latin typeface="Helvetica" pitchFamily="2" charset="0"/>
              </a:rPr>
              <a:t>pumping and recharge conditions that can be realistically anticipated (180 days of pumping at approved</a:t>
            </a:r>
          </a:p>
          <a:p>
            <a:r>
              <a:rPr lang="en-US" dirty="0">
                <a:effectLst/>
                <a:latin typeface="Helvetica" pitchFamily="2" charset="0"/>
              </a:rPr>
              <a:t>yield, with no recharge from precipitation). 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Zone 3 (dashed line) is the adjacent upland areas comprised of less permeable materials such as glacial till and bedrock that contribute to the Zone 2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4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40BA-B2D3-2ABC-9462-339DDCE3B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0E608-6F32-7F88-338A-7173297F2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96E61A3-9C92-9C2B-89E0-0F622504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91" y="914399"/>
            <a:ext cx="7820775" cy="51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702-EFF0-3B2B-E3E5-C1B993DE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4AF0514-1BA6-DEC2-853F-CC7C15DFF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207" y="365125"/>
            <a:ext cx="11377007" cy="2687482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FC58821-04A2-E09B-CA17-F974C58D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69" y="3052607"/>
            <a:ext cx="4819746" cy="398391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18F6635-B5CB-AEEF-683E-0EDF91E9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943" y="4517984"/>
            <a:ext cx="3404088" cy="10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E63C-23C2-35C2-3167-06141C84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11EAAA-C9AC-4F6C-755A-1AFEB99CA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323" y="278266"/>
            <a:ext cx="10015353" cy="2824843"/>
          </a:xfr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408A268-796C-C273-82BA-F7DD3A98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69" y="3103109"/>
            <a:ext cx="4318559" cy="40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89C2-2576-6792-40CE-9D1124DC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BD29277-CAF9-7EB7-7F56-9FA6B4D23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522" y="1690688"/>
            <a:ext cx="8871683" cy="3845168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76607C4-DC8A-E2B3-B915-2FF6B6830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2" y="316705"/>
            <a:ext cx="930261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0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BD65-8A91-00B4-24D0-F16D949B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The Precautionary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A4D9-1AB1-2114-55B2-F968682F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“when an activity raises threats of harm to human health or the environment, precautionary measures should be taken even if some cause and effect relationships are not fully established scientifically”.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157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Precautionary Principle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Horsley, Scott</dc:creator>
  <cp:lastModifiedBy>Horsley, Scott</cp:lastModifiedBy>
  <cp:revision>2</cp:revision>
  <dcterms:created xsi:type="dcterms:W3CDTF">2023-03-08T21:55:11Z</dcterms:created>
  <dcterms:modified xsi:type="dcterms:W3CDTF">2023-03-08T22:59:41Z</dcterms:modified>
</cp:coreProperties>
</file>